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56" r:id="rId2"/>
    <p:sldId id="698" r:id="rId3"/>
    <p:sldId id="700" r:id="rId4"/>
    <p:sldId id="701" r:id="rId5"/>
    <p:sldId id="702" r:id="rId6"/>
    <p:sldId id="688" r:id="rId7"/>
    <p:sldId id="695" r:id="rId8"/>
    <p:sldId id="623" r:id="rId9"/>
    <p:sldId id="696" r:id="rId10"/>
    <p:sldId id="673" r:id="rId11"/>
    <p:sldId id="674" r:id="rId12"/>
    <p:sldId id="675" r:id="rId13"/>
    <p:sldId id="677" r:id="rId14"/>
    <p:sldId id="703" r:id="rId15"/>
    <p:sldId id="704" r:id="rId16"/>
    <p:sldId id="680" r:id="rId17"/>
    <p:sldId id="694" r:id="rId18"/>
    <p:sldId id="699" r:id="rId19"/>
    <p:sldId id="681" r:id="rId20"/>
    <p:sldId id="682" r:id="rId21"/>
    <p:sldId id="683" r:id="rId22"/>
    <p:sldId id="609" r:id="rId23"/>
    <p:sldId id="692" r:id="rId24"/>
    <p:sldId id="687" r:id="rId25"/>
    <p:sldId id="667" r:id="rId26"/>
    <p:sldId id="610" r:id="rId27"/>
  </p:sldIdLst>
  <p:sldSz cx="9144000" cy="6858000" type="screen4x3"/>
  <p:notesSz cx="7010400" cy="92964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9900"/>
    <a:srgbClr val="CC9900"/>
    <a:srgbClr val="990000"/>
    <a:srgbClr val="DDDDDD"/>
    <a:srgbClr val="003399"/>
    <a:srgbClr val="FFFF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88" autoAdjust="0"/>
    <p:restoredTop sz="87203" autoAdjust="0"/>
  </p:normalViewPr>
  <p:slideViewPr>
    <p:cSldViewPr snapToGrid="0">
      <p:cViewPr varScale="1">
        <p:scale>
          <a:sx n="114" d="100"/>
          <a:sy n="114" d="100"/>
        </p:scale>
        <p:origin x="-546" y="-108"/>
      </p:cViewPr>
      <p:guideLst>
        <p:guide orient="horz" pos="217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0"/>
    </p:cViewPr>
  </p:sorterViewPr>
  <p:notesViewPr>
    <p:cSldViewPr snapToGrid="0">
      <p:cViewPr>
        <p:scale>
          <a:sx n="100" d="100"/>
          <a:sy n="100" d="100"/>
        </p:scale>
        <p:origin x="-72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1" rIns="93162" bIns="46581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1" rIns="93162" bIns="46581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1" rIns="93162" bIns="46581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1" rIns="93162" bIns="46581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1135F856-2DC1-4A41-B04B-38B108435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93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2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5" rIns="91567" bIns="4578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52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5" rIns="91567" bIns="4578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87388"/>
            <a:ext cx="4679950" cy="3509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25950"/>
            <a:ext cx="5191125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5" rIns="91567" bIns="45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1900"/>
            <a:ext cx="3052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5" rIns="91567" bIns="4578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51900"/>
            <a:ext cx="3052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5" rIns="91567" bIns="4578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595CCE3C-DB5F-4B66-A57E-613E51338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85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Radioactive" TargetMode="External"/><Relationship Id="rId3" Type="http://schemas.openxmlformats.org/officeDocument/2006/relationships/hyperlink" Target="http://en.wikipedia.org/wiki/World_War_II" TargetMode="External"/><Relationship Id="rId7" Type="http://schemas.openxmlformats.org/officeDocument/2006/relationships/hyperlink" Target="http://en.wikipedia.org/wiki/Strontium_9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Archaeometry" TargetMode="External"/><Relationship Id="rId5" Type="http://schemas.openxmlformats.org/officeDocument/2006/relationships/hyperlink" Target="http://en.wikipedia.org/wiki/Jewish" TargetMode="External"/><Relationship Id="rId10" Type="http://schemas.openxmlformats.org/officeDocument/2006/relationships/hyperlink" Target="http://en.wikipedia.org/wiki/Nuclear_weapons" TargetMode="External"/><Relationship Id="rId4" Type="http://schemas.openxmlformats.org/officeDocument/2006/relationships/hyperlink" Target="http://en.wikipedia.org/wiki/Nazism" TargetMode="External"/><Relationship Id="rId9" Type="http://schemas.openxmlformats.org/officeDocument/2006/relationships/hyperlink" Target="http://en.wikipedia.org/wiki/Isotope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078964-FE35-4A52-B451-24BFDC2026A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Value Chain: advantage – will appeal to all companies on our target list, all we do fits in it, descriptive, not claimed yet.</a:t>
            </a:r>
          </a:p>
          <a:p>
            <a:pPr eaLnBrk="1" hangingPunct="1"/>
            <a:r>
              <a:rPr lang="en-US" smtClean="0"/>
              <a:t>Suatainable Enterprise: advantage – broader, can claim more space in Institute possibly. Disadvantage – generic, already taken by other universities, not very descriptive.</a:t>
            </a:r>
          </a:p>
          <a:p>
            <a:pPr eaLnBrk="1" hangingPunct="1"/>
            <a:r>
              <a:rPr lang="en-US" smtClean="0"/>
              <a:t>VT: How about something that is more appealing and easier to understand? Maybe Environment and Business? Or Environment, Industrial Systems, and Business?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Un. Toronto, Massey College sponsors Massey Lecture. Franklin began her career during </a:t>
            </a:r>
            <a:r>
              <a:rPr lang="en-US" smtClean="0">
                <a:hlinkClick r:id="rId3" tooltip="World War II"/>
              </a:rPr>
              <a:t>World War II</a:t>
            </a:r>
            <a:r>
              <a:rPr lang="en-US" smtClean="0"/>
              <a:t>, but was imprisoned in a </a:t>
            </a:r>
            <a:r>
              <a:rPr lang="en-US" smtClean="0">
                <a:hlinkClick r:id="rId4" tooltip="Nazism"/>
              </a:rPr>
              <a:t>Nazi</a:t>
            </a:r>
            <a:r>
              <a:rPr lang="en-US" smtClean="0"/>
              <a:t> work camp because her mother was </a:t>
            </a:r>
            <a:r>
              <a:rPr lang="en-US" smtClean="0">
                <a:hlinkClick r:id="rId5" tooltip="Jewish"/>
              </a:rPr>
              <a:t>Jewish</a:t>
            </a:r>
            <a:r>
              <a:rPr lang="en-US" smtClean="0"/>
              <a:t>. She spent the rest of the war repairing bombed buildings. Franklin was a pioneer in the field of </a:t>
            </a:r>
            <a:r>
              <a:rPr lang="en-US" smtClean="0">
                <a:hlinkClick r:id="rId6" tooltip="Archaeometry"/>
              </a:rPr>
              <a:t>archaeometry</a:t>
            </a:r>
            <a:r>
              <a:rPr lang="en-US" smtClean="0"/>
              <a:t>, which applies modern materials analysis to archaeology. In the early 1960s, she investigated levels of </a:t>
            </a:r>
            <a:r>
              <a:rPr lang="en-US" smtClean="0">
                <a:hlinkClick r:id="rId7" tooltip="Strontium 90"/>
              </a:rPr>
              <a:t>strontium 90</a:t>
            </a:r>
            <a:r>
              <a:rPr lang="en-US" smtClean="0"/>
              <a:t> -- a </a:t>
            </a:r>
            <a:r>
              <a:rPr lang="en-US" smtClean="0">
                <a:hlinkClick r:id="rId8" tooltip="Radioactive"/>
              </a:rPr>
              <a:t>radioactive</a:t>
            </a:r>
            <a:r>
              <a:rPr lang="en-US" smtClean="0"/>
              <a:t> </a:t>
            </a:r>
            <a:r>
              <a:rPr lang="en-US" smtClean="0">
                <a:hlinkClick r:id="rId9" tooltip="Isotope"/>
              </a:rPr>
              <a:t>isotope</a:t>
            </a:r>
            <a:r>
              <a:rPr lang="en-US" smtClean="0"/>
              <a:t> in fallout from </a:t>
            </a:r>
            <a:r>
              <a:rPr lang="en-US" smtClean="0">
                <a:hlinkClick r:id="rId10" tooltip="Nuclear weapons"/>
              </a:rPr>
              <a:t>nuclear weapons</a:t>
            </a:r>
            <a:r>
              <a:rPr lang="en-US" smtClean="0"/>
              <a:t> testing -- in children's teeth. Her research was instrumental in the cessation of atmospheric weapons testing.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5941C-EFAE-402D-BDC5-E7E1CB4317E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A62640-694C-4633-BE32-CAF64845FECB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8A9E4-9C37-46D3-A63C-1EC4121847EC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52F091-35EE-42DC-9863-47B39D705BF4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F766DE-2880-4E85-8BC1-52D65F8AE2FF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5CCE3C-DB5F-4B66-A57E-613E5133893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470910-BA74-4026-83E5-DF0BE5A4484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E1E902-082D-4821-83BD-9E6BF79398C6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224316-7B74-4FF8-8281-2FF64850A607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7E4555-276F-4BCD-A1A6-3FFD4675C2E9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6545263" y="6557963"/>
            <a:ext cx="2598737" cy="3000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Georgia Institute of Technology, 2010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6545263" y="6557963"/>
            <a:ext cx="2598737" cy="3000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Georgia Institute of Technology, 2010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6545263" y="6557963"/>
            <a:ext cx="2598737" cy="3000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Georgia Institute of Technology, 2010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9624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295400"/>
            <a:ext cx="39624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3771900"/>
            <a:ext cx="39624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6545263" y="6557963"/>
            <a:ext cx="2598737" cy="3000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Georgia Institute of Technology, 2010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6545263" y="6557963"/>
            <a:ext cx="2598737" cy="3000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Georgia Institute of Technology, 2010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6545263" y="6557963"/>
            <a:ext cx="2598737" cy="3000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Georgia Institute of Technology, 2010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9624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95400"/>
            <a:ext cx="39624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6545263" y="6557963"/>
            <a:ext cx="2598737" cy="3000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Georgia Institute of Technology, 2010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6545263" y="6557963"/>
            <a:ext cx="2598737" cy="3000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Georgia Institute of Technology, 2010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6545263" y="6557963"/>
            <a:ext cx="2598737" cy="3000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Georgia Institute of Technology, 2010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6545263" y="6557963"/>
            <a:ext cx="2598737" cy="3000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Georgia Institute of Technology, 2010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6545263" y="6557963"/>
            <a:ext cx="2598737" cy="3000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Georgia Institute of Technology, 2010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6545263" y="6557963"/>
            <a:ext cx="2598737" cy="3000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Georgia Institute of Technology, 2010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100000">
                <a:srgbClr val="0047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807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4101" name="Picture 17" descr="techlogo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337300"/>
            <a:ext cx="140493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06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260" y="6597650"/>
            <a:ext cx="259715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68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ransition spd="med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hazard.com/msd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0.wmf"/><Relationship Id="rId4" Type="http://schemas.openxmlformats.org/officeDocument/2006/relationships/oleObject" Target="../embeddings/Microsoft_Word_97_-_2003_Document1.doc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png"/><Relationship Id="rId5" Type="http://schemas.openxmlformats.org/officeDocument/2006/relationships/image" Target="../media/image39.e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png"/><Relationship Id="rId5" Type="http://schemas.openxmlformats.org/officeDocument/2006/relationships/image" Target="../media/image40.emf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image" Target="../media/image45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8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oleObject" Target="../embeddings/Microsoft_Excel_97-2003_Worksheet2.xls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00"/>
            </a:gs>
            <a:gs pos="100000">
              <a:srgbClr val="004700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0688" y="854075"/>
            <a:ext cx="8418512" cy="117633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Sustainable Design and Manufacturing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Including Environmental and Social Considerations</a:t>
            </a:r>
            <a:endParaRPr lang="en-US" sz="1600" dirty="0" smtClean="0"/>
          </a:p>
        </p:txBody>
      </p:sp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1101558" y="2466057"/>
            <a:ext cx="710335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Bert Bras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</a:rPr>
              <a:t>Sustainable Design &amp; Manufacturing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</a:rPr>
              <a:t>George W. Woodruff School of Mechanical </a:t>
            </a:r>
            <a:r>
              <a:rPr lang="en-US" sz="2400" dirty="0" smtClean="0">
                <a:solidFill>
                  <a:srgbClr val="FFFF00"/>
                </a:solidFill>
              </a:rPr>
              <a:t>Engineering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Georgia Institute of Technology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Atlanta, GA 30332-0405</a:t>
            </a:r>
            <a:endParaRPr lang="en-US" sz="2400" dirty="0">
              <a:solidFill>
                <a:srgbClr val="FFFF00"/>
              </a:solidFill>
            </a:endParaRPr>
          </a:p>
          <a:p>
            <a:pPr algn="ctr"/>
            <a:r>
              <a:rPr lang="en-US" sz="2400" dirty="0">
                <a:solidFill>
                  <a:srgbClr val="FFFF00"/>
                </a:solidFill>
              </a:rPr>
              <a:t>www.sdm.gatech.edu</a:t>
            </a:r>
          </a:p>
        </p:txBody>
      </p:sp>
      <p:graphicFrame>
        <p:nvGraphicFramePr>
          <p:cNvPr id="102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426219"/>
              </p:ext>
            </p:extLst>
          </p:nvPr>
        </p:nvGraphicFramePr>
        <p:xfrm>
          <a:off x="-4930" y="6099175"/>
          <a:ext cx="221297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Image Document" r:id="rId4" imgW="7248600" imgH="2486160" progId="">
                  <p:embed/>
                </p:oleObj>
              </mc:Choice>
              <mc:Fallback>
                <p:oleObj name="Image Document" r:id="rId4" imgW="7248600" imgH="2486160" progId="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930" y="6099175"/>
                        <a:ext cx="2212975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Legislation is Everywhere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0405" y="945340"/>
            <a:ext cx="8409039" cy="5633884"/>
          </a:xfrm>
        </p:spPr>
        <p:txBody>
          <a:bodyPr/>
          <a:lstStyle/>
          <a:p>
            <a:r>
              <a:rPr lang="en-US" sz="2800" dirty="0"/>
              <a:t>Many materials are subject to legislations/regulations because they cause harm in some way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Major US and EU companies all comply with legislation</a:t>
            </a:r>
          </a:p>
          <a:p>
            <a:pPr lvl="1"/>
            <a:endParaRPr lang="en-US" dirty="0"/>
          </a:p>
          <a:p>
            <a:r>
              <a:rPr lang="en-US" dirty="0" smtClean="0"/>
              <a:t>For an example list of international regulations, look at </a:t>
            </a:r>
            <a:r>
              <a:rPr lang="en-US" dirty="0" smtClean="0">
                <a:solidFill>
                  <a:srgbClr val="FF0000"/>
                </a:solidFill>
              </a:rPr>
              <a:t>automotive industry</a:t>
            </a:r>
            <a:r>
              <a:rPr lang="en-US" dirty="0">
                <a:solidFill>
                  <a:srgbClr val="FF0000"/>
                </a:solidFill>
              </a:rPr>
              <a:t> Global Automotive Declarable Substance </a:t>
            </a:r>
            <a:r>
              <a:rPr lang="en-US" dirty="0" smtClean="0">
                <a:solidFill>
                  <a:srgbClr val="FF0000"/>
                </a:solidFill>
              </a:rPr>
              <a:t>List</a:t>
            </a:r>
            <a:r>
              <a:rPr lang="en-US" dirty="0" smtClean="0"/>
              <a:t> (GADSL):</a:t>
            </a:r>
          </a:p>
          <a:p>
            <a:pPr lvl="1"/>
            <a:r>
              <a:rPr lang="en-US" dirty="0" smtClean="0"/>
              <a:t>133 materials that may be in automotive parts</a:t>
            </a:r>
          </a:p>
          <a:p>
            <a:r>
              <a:rPr lang="en-US" dirty="0" smtClean="0"/>
              <a:t>You can download GADSL spreadsheet:</a:t>
            </a:r>
          </a:p>
          <a:p>
            <a:pPr lvl="1"/>
            <a:r>
              <a:rPr lang="en-US" sz="1800" dirty="0" smtClean="0"/>
              <a:t>http://www.americanchemistry.com/s_plastics/doc.asp?CID=1106&amp;DID=9293</a:t>
            </a:r>
          </a:p>
          <a:p>
            <a:pPr lvl="1"/>
            <a:r>
              <a:rPr lang="en-US" sz="1800" b="1" dirty="0" smtClean="0">
                <a:solidFill>
                  <a:srgbClr val="FF0000"/>
                </a:solidFill>
              </a:rPr>
              <a:t>For automotive projects, check whether your design contains any of these materials</a:t>
            </a:r>
          </a:p>
          <a:p>
            <a:pPr lvl="1"/>
            <a:r>
              <a:rPr lang="en-US" sz="1800" b="1" dirty="0" smtClean="0">
                <a:solidFill>
                  <a:srgbClr val="FF0000"/>
                </a:solidFill>
              </a:rPr>
              <a:t>If so, disclose in report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EPA and Toxic Release Inventory (TRI)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31179"/>
            <a:ext cx="8460996" cy="562693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 the US, look at the EPA “list of lists” to see when you should worry about permits and special rules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www.epa.gov/ceppo/pubs/title3.pdf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r>
              <a:rPr lang="en-US" dirty="0"/>
              <a:t>You have to fill in a </a:t>
            </a:r>
            <a:r>
              <a:rPr lang="en-US" b="1" dirty="0" smtClean="0"/>
              <a:t>TRI = Toxic Release Inventory </a:t>
            </a:r>
            <a:r>
              <a:rPr lang="en-US" dirty="0" smtClean="0"/>
              <a:t>(like </a:t>
            </a:r>
            <a:r>
              <a:rPr lang="en-US" dirty="0"/>
              <a:t>a tax report) if you use certain hazardous chemicals in manufacturing and </a:t>
            </a:r>
            <a:r>
              <a:rPr lang="en-US" dirty="0" smtClean="0"/>
              <a:t>filings are </a:t>
            </a:r>
            <a:r>
              <a:rPr lang="en-US" dirty="0"/>
              <a:t>posted online:</a:t>
            </a:r>
          </a:p>
          <a:p>
            <a:pPr lvl="1"/>
            <a:r>
              <a:rPr lang="en-US" dirty="0"/>
              <a:t>www.epa.gov/triexplorer</a:t>
            </a:r>
            <a:r>
              <a:rPr lang="en-US" dirty="0" smtClean="0"/>
              <a:t>/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Trivia</a:t>
            </a:r>
            <a:r>
              <a:rPr lang="en-US" dirty="0"/>
              <a:t>: According to TRI, who do you think </a:t>
            </a:r>
            <a:r>
              <a:rPr lang="en-US" dirty="0" smtClean="0"/>
              <a:t>is a</a:t>
            </a:r>
            <a:r>
              <a:rPr lang="en-US" dirty="0"/>
              <a:t>) the biggest air </a:t>
            </a:r>
            <a:r>
              <a:rPr lang="en-US" dirty="0" smtClean="0"/>
              <a:t>polluter </a:t>
            </a:r>
            <a:r>
              <a:rPr lang="en-US" dirty="0"/>
              <a:t>and b) the biggest land </a:t>
            </a:r>
            <a:r>
              <a:rPr lang="en-US" dirty="0" smtClean="0"/>
              <a:t>polluter?</a:t>
            </a:r>
            <a:endParaRPr lang="en-US" dirty="0"/>
          </a:p>
          <a:p>
            <a:pPr lvl="1"/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Best thing is not to use any of these chemicals or let somebody else (your supplier) deal with it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EU (&amp; China): Restriction of Hazardous Substances (RoHS)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235" y="904461"/>
            <a:ext cx="8621849" cy="5560134"/>
          </a:xfrm>
        </p:spPr>
        <p:txBody>
          <a:bodyPr/>
          <a:lstStyle/>
          <a:p>
            <a:r>
              <a:rPr lang="en-US" b="1" dirty="0" err="1" smtClean="0"/>
              <a:t>RoHS</a:t>
            </a:r>
            <a:r>
              <a:rPr lang="en-US" dirty="0" smtClean="0"/>
              <a:t> is often referred to as the lead-free directive, but it restricts the use of the following six substances:</a:t>
            </a:r>
          </a:p>
          <a:p>
            <a:pPr lvl="1"/>
            <a:r>
              <a:rPr lang="en-US" dirty="0" smtClean="0"/>
              <a:t>Lead (</a:t>
            </a:r>
            <a:r>
              <a:rPr lang="en-US" dirty="0" err="1" smtClean="0"/>
              <a:t>Pb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Mercury (Hg)</a:t>
            </a:r>
          </a:p>
          <a:p>
            <a:pPr lvl="1"/>
            <a:r>
              <a:rPr lang="en-US" dirty="0" smtClean="0"/>
              <a:t>Cadmium (</a:t>
            </a:r>
            <a:r>
              <a:rPr lang="en-US" dirty="0" err="1" smtClean="0"/>
              <a:t>Cd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Hexavalent</a:t>
            </a:r>
            <a:r>
              <a:rPr lang="en-US" dirty="0" smtClean="0"/>
              <a:t> chromium (Cr6+)</a:t>
            </a:r>
          </a:p>
          <a:p>
            <a:pPr lvl="1"/>
            <a:r>
              <a:rPr lang="en-US" dirty="0" err="1" smtClean="0"/>
              <a:t>Polybrominated</a:t>
            </a:r>
            <a:r>
              <a:rPr lang="en-US" dirty="0" smtClean="0"/>
              <a:t> biphenyls (PBB)</a:t>
            </a:r>
          </a:p>
          <a:p>
            <a:pPr lvl="1"/>
            <a:r>
              <a:rPr lang="en-US" dirty="0" err="1" smtClean="0"/>
              <a:t>Polybrominated</a:t>
            </a:r>
            <a:r>
              <a:rPr lang="en-US" dirty="0" smtClean="0"/>
              <a:t> </a:t>
            </a:r>
            <a:r>
              <a:rPr lang="en-US" dirty="0" err="1" smtClean="0"/>
              <a:t>diphenyl</a:t>
            </a:r>
            <a:r>
              <a:rPr lang="en-US" dirty="0" smtClean="0"/>
              <a:t> ether (PBDE)</a:t>
            </a:r>
          </a:p>
          <a:p>
            <a:pPr lvl="2"/>
            <a:r>
              <a:rPr lang="en-US" dirty="0" smtClean="0"/>
              <a:t>PBB and PBDE are flame retardants used in several plastics.</a:t>
            </a:r>
          </a:p>
          <a:p>
            <a:r>
              <a:rPr lang="en-US" dirty="0" smtClean="0"/>
              <a:t>Lots of companies want suppliers to certify that they are “RoHS compliant”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If one part is not compliant, the whole product is not!</a:t>
            </a:r>
          </a:p>
          <a:p>
            <a:pPr marL="342900" lvl="1" indent="-342900">
              <a:buFontTx/>
              <a:buChar char="•"/>
            </a:pPr>
            <a:r>
              <a:rPr lang="en-US" sz="3200" b="1" i="1" u="sng" dirty="0">
                <a:solidFill>
                  <a:srgbClr val="FF0000"/>
                </a:solidFill>
              </a:rPr>
              <a:t>Make sure your design is RoHS compliant</a:t>
            </a:r>
            <a:r>
              <a:rPr lang="en-US" sz="3200" b="1" i="1" u="sng" dirty="0" smtClean="0">
                <a:solidFill>
                  <a:srgbClr val="FF0000"/>
                </a:solidFill>
              </a:rPr>
              <a:t>!</a:t>
            </a:r>
          </a:p>
          <a:p>
            <a:pPr marL="742950" lvl="2" indent="-342900"/>
            <a:r>
              <a:rPr lang="en-US" sz="2600" dirty="0" smtClean="0">
                <a:solidFill>
                  <a:srgbClr val="FF0000"/>
                </a:solidFill>
              </a:rPr>
              <a:t>Check for RoHS compliance label when ordering</a:t>
            </a:r>
            <a:endParaRPr lang="en-US" sz="2600" dirty="0">
              <a:solidFill>
                <a:srgbClr val="FF0000"/>
              </a:solidFill>
            </a:endParaRPr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943" y="1739347"/>
            <a:ext cx="1351308" cy="124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091" y="1832940"/>
            <a:ext cx="1204292" cy="120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853" y="3180522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144" y="3180522"/>
            <a:ext cx="1010478" cy="10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Tool: Material Safety Data Sheets (MSDS)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61" y="864705"/>
            <a:ext cx="8627165" cy="5714999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Check MSDS of materials if you want to be safe </a:t>
            </a:r>
            <a:r>
              <a:rPr lang="en-US" dirty="0" err="1" smtClean="0">
                <a:solidFill>
                  <a:srgbClr val="FF0000"/>
                </a:solidFill>
              </a:rPr>
              <a:t>w.r.t</a:t>
            </a:r>
            <a:r>
              <a:rPr lang="en-US" dirty="0" smtClean="0">
                <a:solidFill>
                  <a:srgbClr val="FF0000"/>
                </a:solidFill>
              </a:rPr>
              <a:t>. any health risks from a material you want to use in your design</a:t>
            </a:r>
          </a:p>
          <a:p>
            <a:pPr lvl="1"/>
            <a:r>
              <a:rPr lang="en-US" dirty="0" smtClean="0"/>
              <a:t>Also think about worker safety (OSHA)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MSDS can be obtained from material providers</a:t>
            </a:r>
          </a:p>
          <a:p>
            <a:pPr lvl="1"/>
            <a:r>
              <a:rPr lang="en-US" dirty="0" smtClean="0"/>
              <a:t>Should be available upon request or online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GREAT list of online MSDS and related databases is at:</a:t>
            </a:r>
          </a:p>
          <a:p>
            <a:pPr lvl="1"/>
            <a:r>
              <a:rPr lang="en-US" dirty="0" smtClean="0"/>
              <a:t>http://www.ilpi.com/msds/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Quick and easy online (free) MSDS database:</a:t>
            </a:r>
          </a:p>
          <a:p>
            <a:pPr lvl="1"/>
            <a:r>
              <a:rPr lang="en-US" dirty="0" smtClean="0">
                <a:hlinkClick r:id="rId2"/>
              </a:rPr>
              <a:t>http://hazard.com/msds/</a:t>
            </a:r>
            <a:endParaRPr lang="en-US" dirty="0" smtClean="0"/>
          </a:p>
          <a:p>
            <a:pPr lvl="2"/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If applicable, include MSDS in your report (appendix)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Life</a:t>
            </a:r>
            <a:endParaRPr lang="en-US" dirty="0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404037" y="2377429"/>
            <a:ext cx="87399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400" dirty="0"/>
              <a:t>Linear Production: “Take, make, waste</a:t>
            </a:r>
            <a:r>
              <a:rPr lang="en-US" sz="2400" dirty="0" smtClean="0"/>
              <a:t>” (our current system) </a:t>
            </a:r>
            <a:endParaRPr lang="en-US" sz="2400" dirty="0"/>
          </a:p>
        </p:txBody>
      </p:sp>
      <p:pic>
        <p:nvPicPr>
          <p:cNvPr id="8" name="Picture 1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2287" y="912997"/>
            <a:ext cx="5928862" cy="14261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9" name="Object 166"/>
          <p:cNvGraphicFramePr>
            <a:graphicFrameLocks noChangeAspect="1"/>
          </p:cNvGraphicFramePr>
          <p:nvPr/>
        </p:nvGraphicFramePr>
        <p:xfrm>
          <a:off x="999458" y="3088757"/>
          <a:ext cx="7187611" cy="3307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5" name="Document" r:id="rId4" imgW="2782080" imgH="1280160" progId="Word.Document.8">
                  <p:embed/>
                </p:oleObj>
              </mc:Choice>
              <mc:Fallback>
                <p:oleObj name="Document" r:id="rId4" imgW="2782080" imgH="12801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458" y="3088757"/>
                        <a:ext cx="7187611" cy="33073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69"/>
          <p:cNvSpPr>
            <a:spLocks noChangeArrowheads="1"/>
          </p:cNvSpPr>
          <p:nvPr/>
        </p:nvSpPr>
        <p:spPr bwMode="auto">
          <a:xfrm>
            <a:off x="701749" y="6211669"/>
            <a:ext cx="75348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400" dirty="0"/>
              <a:t>Closed </a:t>
            </a:r>
            <a:r>
              <a:rPr lang="en-US" sz="2400" dirty="0" smtClean="0"/>
              <a:t>Loop Production (“future” system)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508027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WEEE Directive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4904" y="1295400"/>
            <a:ext cx="8388096" cy="48006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Waste Electrical and Electronic Equipment Directive</a:t>
            </a:r>
            <a:r>
              <a:rPr lang="en-US" dirty="0" smtClean="0"/>
              <a:t> (WEEE Directive) is the European Community directive 2002/96/EC on waste electrical and electronic equipment (WEEE) which sets collection, recycling and recovery targets for all types of electrical goods.</a:t>
            </a:r>
          </a:p>
          <a:p>
            <a:r>
              <a:rPr lang="en-US" b="1" u="sng" dirty="0" smtClean="0"/>
              <a:t>Original Equipment Manufacturers are responsible for appropriate collection and treatment.</a:t>
            </a:r>
          </a:p>
          <a:p>
            <a:r>
              <a:rPr lang="en-US" dirty="0" smtClean="0"/>
              <a:t>Each country can have different implementation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Think about how you will ensure that your (electronic) product will not end up on a landfill and can be recycled.</a:t>
            </a:r>
          </a:p>
        </p:txBody>
      </p:sp>
    </p:spTree>
    <p:extLst>
      <p:ext uri="{BB962C8B-B14F-4D97-AF65-F5344CB8AC3E}">
        <p14:creationId xmlns:p14="http://schemas.microsoft.com/office/powerpoint/2010/main" val="30468724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39" y="884583"/>
            <a:ext cx="8686800" cy="5211417"/>
          </a:xfrm>
        </p:spPr>
        <p:txBody>
          <a:bodyPr/>
          <a:lstStyle/>
          <a:p>
            <a:r>
              <a:rPr lang="en-US" sz="2800" dirty="0"/>
              <a:t>Energy is something we use a lot and comes from different sources with different consequences (including </a:t>
            </a:r>
            <a:r>
              <a:rPr lang="en-US" sz="2800" dirty="0" smtClean="0"/>
              <a:t>death)</a:t>
            </a:r>
          </a:p>
          <a:p>
            <a:pPr lvl="1"/>
            <a:endParaRPr lang="en-US" sz="2200" dirty="0"/>
          </a:p>
          <a:p>
            <a:r>
              <a:rPr lang="en-US" sz="2800" dirty="0" smtClean="0"/>
              <a:t>Much of our energy comes from materials</a:t>
            </a:r>
            <a:endParaRPr lang="en-US" sz="2800" dirty="0"/>
          </a:p>
          <a:p>
            <a:pPr lvl="3"/>
            <a:endParaRPr lang="en-US" dirty="0" smtClean="0"/>
          </a:p>
          <a:p>
            <a:r>
              <a:rPr lang="en-US" dirty="0" smtClean="0"/>
              <a:t>Using </a:t>
            </a:r>
            <a:r>
              <a:rPr lang="en-US" dirty="0"/>
              <a:t>energy has </a:t>
            </a:r>
            <a:r>
              <a:rPr lang="en-US" dirty="0" smtClean="0"/>
              <a:t>environmental consequences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Air pollution</a:t>
            </a:r>
          </a:p>
          <a:p>
            <a:pPr lvl="1"/>
            <a:r>
              <a:rPr lang="en-US" dirty="0"/>
              <a:t>Green house gas emissions</a:t>
            </a:r>
          </a:p>
          <a:p>
            <a:pPr lvl="2"/>
            <a:r>
              <a:rPr lang="en-US" dirty="0"/>
              <a:t>Example: gasoline =&gt; 19.564 </a:t>
            </a:r>
            <a:r>
              <a:rPr lang="en-US" dirty="0" err="1"/>
              <a:t>lbs</a:t>
            </a:r>
            <a:r>
              <a:rPr lang="en-US" dirty="0"/>
              <a:t> CO2/gallon</a:t>
            </a:r>
          </a:p>
          <a:p>
            <a:pPr lvl="1"/>
            <a:r>
              <a:rPr lang="en-US" dirty="0" smtClean="0"/>
              <a:t>Water consumption</a:t>
            </a:r>
          </a:p>
          <a:p>
            <a:pPr lvl="2"/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/>
              <a:t>DoE Energy Information Agency (EIA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One </a:t>
            </a:r>
            <a:r>
              <a:rPr lang="en-US" dirty="0"/>
              <a:t>of the best </a:t>
            </a:r>
            <a:r>
              <a:rPr lang="en-US" dirty="0" smtClean="0"/>
              <a:t>sources to </a:t>
            </a:r>
            <a:r>
              <a:rPr lang="en-US" dirty="0"/>
              <a:t>find all kind of info on </a:t>
            </a:r>
            <a:r>
              <a:rPr lang="en-US" dirty="0" smtClean="0"/>
              <a:t>energy</a:t>
            </a:r>
            <a:endParaRPr lang="en-US" dirty="0"/>
          </a:p>
          <a:p>
            <a:pPr lvl="1"/>
            <a:r>
              <a:rPr lang="en-US" dirty="0"/>
              <a:t>http://www.eia.doe.gov</a:t>
            </a:r>
            <a:r>
              <a:rPr lang="en-US" dirty="0" smtClean="0"/>
              <a:t>/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Use Phase – Try to save energy!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7626" y="1023730"/>
            <a:ext cx="8375374" cy="5072270"/>
          </a:xfrm>
        </p:spPr>
        <p:txBody>
          <a:bodyPr/>
          <a:lstStyle/>
          <a:p>
            <a:r>
              <a:rPr lang="en-US" dirty="0" smtClean="0"/>
              <a:t>Typically, any energy consuming product has the largest environmental impact in its use phase</a:t>
            </a:r>
          </a:p>
          <a:p>
            <a:pPr lvl="1"/>
            <a:r>
              <a:rPr lang="en-US" dirty="0" smtClean="0"/>
              <a:t>Exceptions always exist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Conservation is good!</a:t>
            </a:r>
          </a:p>
          <a:p>
            <a:pPr lvl="1"/>
            <a:r>
              <a:rPr lang="en-US" dirty="0" smtClean="0"/>
              <a:t>Every kWh or Joule saved by the product saves another 2-3 upstream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Beware of “rebound effect”</a:t>
            </a:r>
          </a:p>
          <a:p>
            <a:pPr lvl="1"/>
            <a:r>
              <a:rPr lang="en-US" dirty="0" smtClean="0"/>
              <a:t>You created a more efficient product, but now it is going to be used more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Water Dimension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76" y="2382554"/>
            <a:ext cx="3981008" cy="2699607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37160" y="904663"/>
            <a:ext cx="4928616" cy="221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6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2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B211"/>
              </a:buClr>
              <a:buSzTx/>
              <a:buFontTx/>
              <a:buChar char="•"/>
              <a:tabLst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Water is becoming more and more important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B211"/>
              </a:buClr>
              <a:buSzTx/>
              <a:buFontTx/>
              <a:buChar char="•"/>
              <a:tabLst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Water is consumed everywhere in a product life cycle, incl. in </a:t>
            </a:r>
            <a:r>
              <a:rPr lang="en-US" sz="1800" dirty="0">
                <a:solidFill>
                  <a:schemeClr val="tx1"/>
                </a:solidFill>
              </a:rPr>
              <a:t>energy production</a:t>
            </a:r>
          </a:p>
          <a:p>
            <a:pPr lvl="1">
              <a:buClrTx/>
            </a:pPr>
            <a:r>
              <a:rPr lang="en-US" sz="1400" dirty="0">
                <a:solidFill>
                  <a:schemeClr val="tx1"/>
                </a:solidFill>
              </a:rPr>
              <a:t>Water </a:t>
            </a:r>
            <a:r>
              <a:rPr lang="en-US" sz="1400" dirty="0" smtClean="0">
                <a:solidFill>
                  <a:schemeClr val="tx1"/>
                </a:solidFill>
              </a:rPr>
              <a:t>Consumption: Freshwater </a:t>
            </a:r>
            <a:r>
              <a:rPr lang="en-US" sz="1400" dirty="0">
                <a:solidFill>
                  <a:schemeClr val="tx1"/>
                </a:solidFill>
              </a:rPr>
              <a:t>withdrawals which are evaporated, incorporated in products and waste </a:t>
            </a:r>
          </a:p>
          <a:p>
            <a:pPr lvl="1">
              <a:buClrTx/>
            </a:pPr>
            <a:r>
              <a:rPr lang="en-US" sz="1400" dirty="0">
                <a:solidFill>
                  <a:schemeClr val="tx1"/>
                </a:solidFill>
              </a:rPr>
              <a:t>Water Use (withdrawal</a:t>
            </a:r>
            <a:r>
              <a:rPr lang="en-US" sz="1400" dirty="0" smtClean="0">
                <a:solidFill>
                  <a:schemeClr val="tx1"/>
                </a:solidFill>
              </a:rPr>
              <a:t>): Water </a:t>
            </a:r>
            <a:r>
              <a:rPr lang="en-US" sz="1400" dirty="0">
                <a:solidFill>
                  <a:schemeClr val="tx1"/>
                </a:solidFill>
              </a:rPr>
              <a:t>that goes into a </a:t>
            </a:r>
            <a:r>
              <a:rPr lang="en-US" sz="1400" dirty="0" smtClean="0">
                <a:solidFill>
                  <a:schemeClr val="tx1"/>
                </a:solidFill>
              </a:rPr>
              <a:t>system. Most </a:t>
            </a:r>
            <a:r>
              <a:rPr lang="en-US" sz="1400" dirty="0">
                <a:solidFill>
                  <a:schemeClr val="tx1"/>
                </a:solidFill>
              </a:rPr>
              <a:t>of this typically leaves the system as waste water </a:t>
            </a: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endParaRPr lang="en-US" sz="1600" dirty="0">
              <a:solidFill>
                <a:schemeClr val="tx1"/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B211"/>
              </a:buClr>
              <a:buSzTx/>
              <a:buFontTx/>
              <a:buChar char="•"/>
              <a:tabLst/>
              <a:defRPr/>
            </a:pPr>
            <a:endParaRPr lang="en-US" sz="1800" dirty="0">
              <a:solidFill>
                <a:schemeClr val="tx1"/>
              </a:solidFill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B211"/>
              </a:buClr>
              <a:buSzTx/>
              <a:buFontTx/>
              <a:buChar char="–"/>
              <a:tabLst/>
              <a:defRPr/>
            </a:pPr>
            <a:endParaRPr lang="en-US" sz="1800" dirty="0">
              <a:solidFill>
                <a:schemeClr val="tx1"/>
              </a:solidFill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B211"/>
              </a:buClr>
              <a:buSzTx/>
              <a:buFontTx/>
              <a:buChar char="–"/>
              <a:tabLst/>
              <a:defRPr/>
            </a:pPr>
            <a:endParaRPr lang="en-US" sz="1800" dirty="0">
              <a:solidFill>
                <a:schemeClr val="tx1"/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B211"/>
              </a:buClr>
              <a:buSzTx/>
              <a:buFontTx/>
              <a:buChar char="•"/>
              <a:tabLst/>
              <a:defRPr/>
            </a:pPr>
            <a:endParaRPr lang="en-US" sz="1800" dirty="0">
              <a:solidFill>
                <a:schemeClr val="tx1"/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B211"/>
              </a:buClr>
              <a:buSzTx/>
              <a:buFontTx/>
              <a:buChar char="•"/>
              <a:tabLst/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065776" y="5107421"/>
            <a:ext cx="398100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Tejada, F., 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Bras, B., and T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 Guldberg 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2012). </a:t>
            </a:r>
            <a:r>
              <a:rPr kumimoji="0" lang="en-US" sz="10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Direct and Indirect Water Consumption in Vehicle Manufacturing. 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Paper DETC2012-71307, Proceedings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of the ASME 2012 International Design Engineering Technical Conferences &amp; Computers and Information in Engineering 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Conference, Chicago, IL, Aug 12-15. 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7"/>
          <a:stretch/>
        </p:blipFill>
        <p:spPr bwMode="auto">
          <a:xfrm>
            <a:off x="5897880" y="147816"/>
            <a:ext cx="3148904" cy="17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2626633"/>
              </p:ext>
            </p:extLst>
          </p:nvPr>
        </p:nvGraphicFramePr>
        <p:xfrm>
          <a:off x="193546" y="3091074"/>
          <a:ext cx="4343400" cy="2944368"/>
        </p:xfrm>
        <a:graphic>
          <a:graphicData uri="http://schemas.openxmlformats.org/drawingml/2006/table">
            <a:tbl>
              <a:tblPr firstRow="1" firstCol="1" bandRow="1"/>
              <a:tblGrid>
                <a:gridCol w="1919177"/>
                <a:gridCol w="2424223"/>
              </a:tblGrid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Stage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Water Consumption (Liters)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Direct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Material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P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roduction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5,569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Direct Parts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Production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902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Direct Vehicle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Assembly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670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Total Use Phase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51,965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Direct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End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of Life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259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Indirect: Material Production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11,859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3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Indirect: Parts &amp; Assembly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5,757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Total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76,981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1787652" y="6119688"/>
            <a:ext cx="6556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0738">
              <a:spcBef>
                <a:spcPct val="50000"/>
              </a:spcBef>
            </a:pPr>
            <a:r>
              <a:rPr lang="en-US" dirty="0" smtClean="0"/>
              <a:t>Typical water consumption from </a:t>
            </a:r>
            <a:r>
              <a:rPr lang="en-US" dirty="0"/>
              <a:t>electricity generation </a:t>
            </a:r>
            <a:r>
              <a:rPr lang="en-US" dirty="0" smtClean="0"/>
              <a:t>is around 0.5 gallons/kWh for thermo-electric plants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47653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- Two Automotive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4943476"/>
            <a:ext cx="8372475" cy="1323974"/>
          </a:xfrm>
        </p:spPr>
        <p:txBody>
          <a:bodyPr/>
          <a:lstStyle/>
          <a:p>
            <a:r>
              <a:rPr lang="en-US" dirty="0" smtClean="0"/>
              <a:t>Simple question: What is better?  </a:t>
            </a:r>
          </a:p>
          <a:p>
            <a:pPr lvl="1"/>
            <a:r>
              <a:rPr lang="en-US" dirty="0" smtClean="0"/>
              <a:t>Virgin manufacturing &amp; disposal </a:t>
            </a:r>
          </a:p>
          <a:p>
            <a:pPr lvl="1"/>
            <a:r>
              <a:rPr lang="en-US" dirty="0" smtClean="0"/>
              <a:t>Recycling</a:t>
            </a:r>
          </a:p>
          <a:p>
            <a:pPr lvl="1"/>
            <a:r>
              <a:rPr lang="en-US" dirty="0" smtClean="0"/>
              <a:t>Remanufacturing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30213" y="1068388"/>
            <a:ext cx="8229600" cy="1651000"/>
            <a:chOff x="480" y="1248"/>
            <a:chExt cx="5184" cy="1040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" y="1296"/>
              <a:ext cx="1872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20" y="1248"/>
              <a:ext cx="2544" cy="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2496" y="1872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1"/>
          <p:cNvGrpSpPr/>
          <p:nvPr/>
        </p:nvGrpSpPr>
        <p:grpSpPr>
          <a:xfrm>
            <a:off x="1466850" y="3114675"/>
            <a:ext cx="5981700" cy="1601788"/>
            <a:chOff x="1457325" y="3400425"/>
            <a:chExt cx="5981700" cy="1601788"/>
          </a:xfrm>
        </p:grpSpPr>
        <p:graphicFrame>
          <p:nvGraphicFramePr>
            <p:cNvPr id="9" name="Object 13"/>
            <p:cNvGraphicFramePr>
              <a:graphicFrameLocks noChangeAspect="1"/>
            </p:cNvGraphicFramePr>
            <p:nvPr/>
          </p:nvGraphicFramePr>
          <p:xfrm>
            <a:off x="5000625" y="3400425"/>
            <a:ext cx="2438400" cy="1601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455" name="Bitmap Image" r:id="rId6" imgW="5342857" imgH="3495238" progId="PBrush">
                    <p:embed/>
                  </p:oleObj>
                </mc:Choice>
                <mc:Fallback>
                  <p:oleObj name="Bitmap Image" r:id="rId6" imgW="5342857" imgH="3495238" progId="PBrush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00625" y="3400425"/>
                          <a:ext cx="2438400" cy="16017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Line 21"/>
            <p:cNvSpPr>
              <a:spLocks noChangeShapeType="1"/>
            </p:cNvSpPr>
            <p:nvPr/>
          </p:nvSpPr>
          <p:spPr bwMode="auto">
            <a:xfrm>
              <a:off x="3552825" y="4086225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57325" y="3429000"/>
              <a:ext cx="1265238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/>
        </p:nvSpPr>
        <p:spPr>
          <a:xfrm>
            <a:off x="526014" y="2619345"/>
            <a:ext cx="26436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Aluminum transfer case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126417" y="4476720"/>
            <a:ext cx="19191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Steel pinion gear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692066" y="5791170"/>
            <a:ext cx="35413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… and by how much?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665663" y="6461125"/>
            <a:ext cx="19954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NSF Grant # 0522116</a:t>
            </a:r>
          </a:p>
        </p:txBody>
      </p:sp>
      <p:pic>
        <p:nvPicPr>
          <p:cNvPr id="17" name="Picture 5" descr="nsf4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30675" y="6356350"/>
            <a:ext cx="5016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Real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39" y="1222513"/>
            <a:ext cx="8295861" cy="4873487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Dutch officials seize cadmium-packed PlayStation kit</a:t>
            </a:r>
          </a:p>
          <a:p>
            <a:pPr>
              <a:buNone/>
            </a:pPr>
            <a:r>
              <a:rPr lang="en-US" sz="2000" dirty="0" smtClean="0"/>
              <a:t>Sony wonders what fuss is about</a:t>
            </a:r>
          </a:p>
          <a:p>
            <a:pPr>
              <a:buNone/>
            </a:pPr>
            <a:r>
              <a:rPr lang="en-US" sz="2000" dirty="0" smtClean="0"/>
              <a:t>By Tony Smith</a:t>
            </a:r>
          </a:p>
          <a:p>
            <a:pPr>
              <a:buNone/>
            </a:pPr>
            <a:r>
              <a:rPr lang="en-US" sz="2000" dirty="0" smtClean="0"/>
              <a:t>Posted in Personal, 5th December 2001 11:51 GMT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dirty="0" smtClean="0"/>
              <a:t>Dutch customs officers yesterday impounded 1.3 million PlayStations and 800,000 accessory packs worth over 180 million Euro ($160.25 million) after environmental protection inspectors discovered they were a potential threat to the environment.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6955" y="5584519"/>
            <a:ext cx="8199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Think-Pair-Share: </a:t>
            </a:r>
            <a:r>
              <a:rPr lang="en-US" dirty="0"/>
              <a:t>Why is this </a:t>
            </a:r>
            <a:r>
              <a:rPr lang="en-US" dirty="0" smtClean="0"/>
              <a:t>bad? What is the problem? Who is to blame? 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 Process Energy Consumption (kWh/ton)</a:t>
            </a:r>
          </a:p>
        </p:txBody>
      </p:sp>
      <p:sp>
        <p:nvSpPr>
          <p:cNvPr id="6" name="Rectangle 15"/>
          <p:cNvSpPr txBox="1">
            <a:spLocks noChangeArrowheads="1"/>
          </p:cNvSpPr>
          <p:nvPr/>
        </p:nvSpPr>
        <p:spPr bwMode="auto">
          <a:xfrm>
            <a:off x="554038" y="1076325"/>
            <a:ext cx="8243887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600" ker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600" kern="0">
              <a:latin typeface="+mn-lt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96888" y="1130300"/>
          <a:ext cx="8382000" cy="522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79" name="Visio" r:id="rId4" imgW="13257543" imgH="8052664" progId="">
                  <p:embed/>
                </p:oleObj>
              </mc:Choice>
              <mc:Fallback>
                <p:oleObj name="Visio" r:id="rId4" imgW="13257543" imgH="805266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8" y="1130300"/>
                        <a:ext cx="8382000" cy="522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Oval 5"/>
          <p:cNvSpPr>
            <a:spLocks noChangeArrowheads="1"/>
          </p:cNvSpPr>
          <p:nvPr/>
        </p:nvSpPr>
        <p:spPr bwMode="auto">
          <a:xfrm>
            <a:off x="1195388" y="1660525"/>
            <a:ext cx="2133600" cy="426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Line 6"/>
          <p:cNvSpPr>
            <a:spLocks noChangeShapeType="1"/>
          </p:cNvSpPr>
          <p:nvPr/>
        </p:nvSpPr>
        <p:spPr bwMode="auto">
          <a:xfrm flipV="1">
            <a:off x="2859088" y="1609725"/>
            <a:ext cx="1331912" cy="4191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" name="Text Box 7"/>
          <p:cNvSpPr txBox="1">
            <a:spLocks noChangeArrowheads="1"/>
          </p:cNvSpPr>
          <p:nvPr/>
        </p:nvSpPr>
        <p:spPr bwMode="auto">
          <a:xfrm>
            <a:off x="4216400" y="1222375"/>
            <a:ext cx="3810000" cy="650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Refining processes have the highest energy consumption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376988" y="4094163"/>
            <a:ext cx="1981200" cy="1752600"/>
            <a:chOff x="3552" y="2592"/>
            <a:chExt cx="1248" cy="1104"/>
          </a:xfrm>
        </p:grpSpPr>
        <p:sp>
          <p:nvSpPr>
            <p:cNvPr id="2062" name="Oval 9"/>
            <p:cNvSpPr>
              <a:spLocks noChangeArrowheads="1"/>
            </p:cNvSpPr>
            <p:nvPr/>
          </p:nvSpPr>
          <p:spPr bwMode="auto">
            <a:xfrm>
              <a:off x="3552" y="3072"/>
              <a:ext cx="384" cy="624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" name="Oval 10"/>
            <p:cNvSpPr>
              <a:spLocks noChangeArrowheads="1"/>
            </p:cNvSpPr>
            <p:nvPr/>
          </p:nvSpPr>
          <p:spPr bwMode="auto">
            <a:xfrm>
              <a:off x="4464" y="3072"/>
              <a:ext cx="336" cy="624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4" name="Line 11"/>
            <p:cNvSpPr>
              <a:spLocks noChangeShapeType="1"/>
            </p:cNvSpPr>
            <p:nvPr/>
          </p:nvSpPr>
          <p:spPr bwMode="auto">
            <a:xfrm flipV="1">
              <a:off x="3696" y="2592"/>
              <a:ext cx="528" cy="48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Line 12"/>
            <p:cNvSpPr>
              <a:spLocks noChangeShapeType="1"/>
            </p:cNvSpPr>
            <p:nvPr/>
          </p:nvSpPr>
          <p:spPr bwMode="auto">
            <a:xfrm>
              <a:off x="4176" y="2592"/>
              <a:ext cx="432" cy="48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9" name="Text Box 13"/>
          <p:cNvSpPr txBox="1">
            <a:spLocks noChangeArrowheads="1"/>
          </p:cNvSpPr>
          <p:nvPr/>
        </p:nvSpPr>
        <p:spPr bwMode="auto">
          <a:xfrm>
            <a:off x="5854700" y="3560763"/>
            <a:ext cx="3048000" cy="6508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</a:rPr>
              <a:t>Machining processes energy consumption is low</a:t>
            </a:r>
          </a:p>
        </p:txBody>
      </p:sp>
      <p:sp>
        <p:nvSpPr>
          <p:cNvPr id="2060" name="Rectangle 15"/>
          <p:cNvSpPr>
            <a:spLocks noChangeArrowheads="1"/>
          </p:cNvSpPr>
          <p:nvPr/>
        </p:nvSpPr>
        <p:spPr bwMode="auto">
          <a:xfrm>
            <a:off x="3475038" y="6276975"/>
            <a:ext cx="19954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NSF Grant # 0522116</a:t>
            </a:r>
          </a:p>
        </p:txBody>
      </p:sp>
      <p:pic>
        <p:nvPicPr>
          <p:cNvPr id="2061" name="Picture 5" descr="nsf4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40050" y="6172200"/>
            <a:ext cx="5016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857625" y="2161674"/>
            <a:ext cx="4838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De-Materialization should be higher priority from an energy point of view → product design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Steel Processing Energy Consumption</a:t>
            </a:r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33388" y="0"/>
          <a:ext cx="8077200" cy="613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03" name="Visio" r:id="rId4" imgW="10565778" imgH="8026603" progId="">
                  <p:embed/>
                </p:oleObj>
              </mc:Choice>
              <mc:Fallback>
                <p:oleObj name="Visio" r:id="rId4" imgW="10565778" imgH="8026603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8" y="0"/>
                        <a:ext cx="8077200" cy="6135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Oval 5"/>
          <p:cNvSpPr>
            <a:spLocks noChangeArrowheads="1"/>
          </p:cNvSpPr>
          <p:nvPr/>
        </p:nvSpPr>
        <p:spPr bwMode="auto">
          <a:xfrm>
            <a:off x="942975" y="2511425"/>
            <a:ext cx="609600" cy="3276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Line 6"/>
          <p:cNvSpPr>
            <a:spLocks noChangeShapeType="1"/>
          </p:cNvSpPr>
          <p:nvPr/>
        </p:nvSpPr>
        <p:spPr bwMode="auto">
          <a:xfrm flipV="1">
            <a:off x="1476375" y="2587625"/>
            <a:ext cx="1411288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2903538" y="2246313"/>
            <a:ext cx="3598862" cy="650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Refining processes have the highest energy consumption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626100" y="3802063"/>
            <a:ext cx="1981200" cy="1752600"/>
            <a:chOff x="3552" y="2592"/>
            <a:chExt cx="1248" cy="1104"/>
          </a:xfrm>
        </p:grpSpPr>
        <p:sp>
          <p:nvSpPr>
            <p:cNvPr id="3089" name="Oval 9"/>
            <p:cNvSpPr>
              <a:spLocks noChangeArrowheads="1"/>
            </p:cNvSpPr>
            <p:nvPr/>
          </p:nvSpPr>
          <p:spPr bwMode="auto">
            <a:xfrm>
              <a:off x="3552" y="3072"/>
              <a:ext cx="384" cy="624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0" name="Oval 10"/>
            <p:cNvSpPr>
              <a:spLocks noChangeArrowheads="1"/>
            </p:cNvSpPr>
            <p:nvPr/>
          </p:nvSpPr>
          <p:spPr bwMode="auto">
            <a:xfrm>
              <a:off x="4464" y="3072"/>
              <a:ext cx="336" cy="624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1" name="Line 11"/>
            <p:cNvSpPr>
              <a:spLocks noChangeShapeType="1"/>
            </p:cNvSpPr>
            <p:nvPr/>
          </p:nvSpPr>
          <p:spPr bwMode="auto">
            <a:xfrm flipV="1">
              <a:off x="3696" y="2592"/>
              <a:ext cx="528" cy="48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12"/>
            <p:cNvSpPr>
              <a:spLocks noChangeShapeType="1"/>
            </p:cNvSpPr>
            <p:nvPr/>
          </p:nvSpPr>
          <p:spPr bwMode="auto">
            <a:xfrm>
              <a:off x="4176" y="2592"/>
              <a:ext cx="432" cy="48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82" name="Text Box 13"/>
          <p:cNvSpPr txBox="1">
            <a:spLocks noChangeArrowheads="1"/>
          </p:cNvSpPr>
          <p:nvPr/>
        </p:nvSpPr>
        <p:spPr bwMode="auto">
          <a:xfrm>
            <a:off x="4940300" y="3192463"/>
            <a:ext cx="3657600" cy="6508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rgbClr val="0000FF"/>
                </a:solidFill>
              </a:rPr>
              <a:t>Machining processes energy consumption is low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070475" y="946150"/>
            <a:ext cx="3700463" cy="1211263"/>
            <a:chOff x="5443869" y="861237"/>
            <a:chExt cx="3700131" cy="1212112"/>
          </a:xfrm>
        </p:grpSpPr>
        <p:pic>
          <p:nvPicPr>
            <p:cNvPr id="3086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57588" y="861237"/>
              <a:ext cx="1986412" cy="1212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7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443869" y="918899"/>
              <a:ext cx="1030710" cy="980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8" name="Line 10"/>
            <p:cNvSpPr>
              <a:spLocks noChangeShapeType="1"/>
            </p:cNvSpPr>
            <p:nvPr/>
          </p:nvSpPr>
          <p:spPr bwMode="auto">
            <a:xfrm>
              <a:off x="6524168" y="1390832"/>
              <a:ext cx="682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84" name="Rectangle 19"/>
          <p:cNvSpPr>
            <a:spLocks noChangeArrowheads="1"/>
          </p:cNvSpPr>
          <p:nvPr/>
        </p:nvSpPr>
        <p:spPr bwMode="auto">
          <a:xfrm>
            <a:off x="3390900" y="6278563"/>
            <a:ext cx="19954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NSF Grant # 0522116</a:t>
            </a:r>
          </a:p>
        </p:txBody>
      </p:sp>
      <p:pic>
        <p:nvPicPr>
          <p:cNvPr id="3085" name="Picture 5" descr="nsf4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68613" y="6200775"/>
            <a:ext cx="5000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637675" y="938464"/>
            <a:ext cx="399448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De-Materialization again will result in higher gains from an energy point of view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Energy Consumption in Manufacturing Sectors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39243149"/>
              </p:ext>
            </p:extLst>
          </p:nvPr>
        </p:nvGraphicFramePr>
        <p:xfrm>
          <a:off x="5002213" y="955675"/>
          <a:ext cx="3962144" cy="5014767"/>
        </p:xfrm>
        <a:graphic>
          <a:graphicData uri="http://schemas.openxmlformats.org/drawingml/2006/table">
            <a:tbl>
              <a:tblPr/>
              <a:tblGrid>
                <a:gridCol w="685355"/>
                <a:gridCol w="1984642"/>
                <a:gridCol w="639480"/>
                <a:gridCol w="652667"/>
              </a:tblGrid>
              <a:tr h="187386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1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D3E1F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MECS</a:t>
                      </a:r>
                      <a:r>
                        <a:rPr lang="en-US" sz="1100" dirty="0"/>
                        <a:t> Survey Years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D3E1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7386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/>
                        <a:t>NAICS</a:t>
                      </a:r>
                      <a:endParaRPr lang="en-US" sz="11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/>
                        <a:t>Subsector and Industry</a:t>
                      </a:r>
                      <a:endParaRPr lang="en-US" sz="11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/>
                        <a:t>1998</a:t>
                      </a:r>
                      <a:endParaRPr lang="en-US" sz="11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/>
                        <a:t>2002</a:t>
                      </a:r>
                      <a:endParaRPr lang="en-US" sz="11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7386">
                <a:tc>
                  <a:txBody>
                    <a:bodyPr/>
                    <a:lstStyle/>
                    <a:p>
                      <a:r>
                        <a:rPr lang="en-US" sz="1100" dirty="0"/>
                        <a:t>311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1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Food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1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1,044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1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1,123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1FA"/>
                    </a:solidFill>
                  </a:tcPr>
                </a:tc>
              </a:tr>
              <a:tr h="359887">
                <a:tc>
                  <a:txBody>
                    <a:bodyPr/>
                    <a:lstStyle/>
                    <a:p>
                      <a:r>
                        <a:rPr lang="en-US" sz="1100" dirty="0"/>
                        <a:t>312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Beverage and Tobacco Products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/>
                        <a:t>108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/>
                        <a:t>105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7386">
                <a:tc>
                  <a:txBody>
                    <a:bodyPr/>
                    <a:lstStyle/>
                    <a:p>
                      <a:r>
                        <a:rPr lang="en-US" sz="1100"/>
                        <a:t>313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1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Textile Mills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1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/>
                        <a:t>256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1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/>
                        <a:t>207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1FA"/>
                    </a:solidFill>
                  </a:tcPr>
                </a:tc>
              </a:tr>
              <a:tr h="187386">
                <a:tc>
                  <a:txBody>
                    <a:bodyPr/>
                    <a:lstStyle/>
                    <a:p>
                      <a:r>
                        <a:rPr lang="en-US" sz="1100"/>
                        <a:t>314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Textile Product Mills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/>
                        <a:t>50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/>
                        <a:t>60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7386">
                <a:tc>
                  <a:txBody>
                    <a:bodyPr/>
                    <a:lstStyle/>
                    <a:p>
                      <a:r>
                        <a:rPr lang="en-US" sz="1100"/>
                        <a:t>315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1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Apparel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1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/>
                        <a:t>48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1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/>
                        <a:t>30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1FA"/>
                    </a:solidFill>
                  </a:tcPr>
                </a:tc>
              </a:tr>
              <a:tr h="187386">
                <a:tc>
                  <a:txBody>
                    <a:bodyPr/>
                    <a:lstStyle/>
                    <a:p>
                      <a:r>
                        <a:rPr lang="en-US" sz="1100"/>
                        <a:t>316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Leather and Allied Products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/>
                        <a:t>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/>
                        <a:t>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7386">
                <a:tc>
                  <a:txBody>
                    <a:bodyPr/>
                    <a:lstStyle/>
                    <a:p>
                      <a:r>
                        <a:rPr lang="en-US" sz="1100"/>
                        <a:t>321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1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Wood Products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1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/>
                        <a:t>509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1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/>
                        <a:t>377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1FA"/>
                    </a:solidFill>
                  </a:tcPr>
                </a:tc>
              </a:tr>
              <a:tr h="187386">
                <a:tc>
                  <a:txBody>
                    <a:bodyPr/>
                    <a:lstStyle/>
                    <a:p>
                      <a:r>
                        <a:rPr lang="en-US" sz="1100"/>
                        <a:t>322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Paper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2,747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2,363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7386">
                <a:tc>
                  <a:txBody>
                    <a:bodyPr/>
                    <a:lstStyle/>
                    <a:p>
                      <a:r>
                        <a:rPr lang="en-US" sz="1100"/>
                        <a:t>323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1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Printing and Related Support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1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/>
                        <a:t>98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1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/>
                        <a:t>98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1FA"/>
                    </a:solidFill>
                  </a:tcPr>
                </a:tc>
              </a:tr>
              <a:tr h="187386">
                <a:tc>
                  <a:txBody>
                    <a:bodyPr/>
                    <a:lstStyle/>
                    <a:p>
                      <a:r>
                        <a:rPr lang="en-US" sz="1100"/>
                        <a:t>324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Petroleum and Coal Products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solidFill>
                            <a:srgbClr val="FF0000"/>
                          </a:solidFill>
                        </a:rPr>
                        <a:t>7,320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solidFill>
                            <a:srgbClr val="FF0000"/>
                          </a:solidFill>
                        </a:rPr>
                        <a:t>6,799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7386">
                <a:tc>
                  <a:txBody>
                    <a:bodyPr/>
                    <a:lstStyle/>
                    <a:p>
                      <a:r>
                        <a:rPr lang="en-US" sz="1100"/>
                        <a:t>325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1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Chemicals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1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6,064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1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6,465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1FA"/>
                    </a:solidFill>
                  </a:tcPr>
                </a:tc>
              </a:tr>
              <a:tr h="187386">
                <a:tc>
                  <a:txBody>
                    <a:bodyPr/>
                    <a:lstStyle/>
                    <a:p>
                      <a:r>
                        <a:rPr lang="en-US" sz="1100"/>
                        <a:t>326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Plastics and Rubber Products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328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/>
                        <a:t>351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7386">
                <a:tc>
                  <a:txBody>
                    <a:bodyPr/>
                    <a:lstStyle/>
                    <a:p>
                      <a:r>
                        <a:rPr lang="en-US" sz="1100"/>
                        <a:t>327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1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Nonmetallic Mineral Products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1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/>
                        <a:t>979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1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/>
                        <a:t>1,059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1FA"/>
                    </a:solidFill>
                  </a:tcPr>
                </a:tc>
              </a:tr>
              <a:tr h="187386">
                <a:tc>
                  <a:txBody>
                    <a:bodyPr/>
                    <a:lstStyle/>
                    <a:p>
                      <a:r>
                        <a:rPr lang="en-US" sz="1100"/>
                        <a:t>331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Primary Metals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2,560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2,120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7386">
                <a:tc>
                  <a:txBody>
                    <a:bodyPr/>
                    <a:lstStyle/>
                    <a:p>
                      <a:r>
                        <a:rPr lang="en-US" sz="1100"/>
                        <a:t>332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1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Fabricated Metal Products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1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/>
                        <a:t>445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1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/>
                        <a:t>388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1FA"/>
                    </a:solidFill>
                  </a:tcPr>
                </a:tc>
              </a:tr>
              <a:tr h="187386">
                <a:tc>
                  <a:txBody>
                    <a:bodyPr/>
                    <a:lstStyle/>
                    <a:p>
                      <a:r>
                        <a:rPr lang="en-US" sz="1100"/>
                        <a:t>333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Machinery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217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/>
                        <a:t>177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9887">
                <a:tc>
                  <a:txBody>
                    <a:bodyPr/>
                    <a:lstStyle/>
                    <a:p>
                      <a:r>
                        <a:rPr lang="en-US" sz="1100"/>
                        <a:t>334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1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Computer and Electronic Products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1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205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1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/>
                        <a:t>201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1FA"/>
                    </a:solidFill>
                  </a:tcPr>
                </a:tc>
              </a:tr>
              <a:tr h="359887">
                <a:tc>
                  <a:txBody>
                    <a:bodyPr/>
                    <a:lstStyle/>
                    <a:p>
                      <a:r>
                        <a:rPr lang="en-US" sz="1100"/>
                        <a:t>335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Electrical Equip., Appliances, and Components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143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/>
                        <a:t>172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7386">
                <a:tc>
                  <a:txBody>
                    <a:bodyPr/>
                    <a:lstStyle/>
                    <a:p>
                      <a:r>
                        <a:rPr lang="en-US" sz="1100"/>
                        <a:t>336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1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Transportation Equipment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1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492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1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429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1FA"/>
                    </a:solidFill>
                  </a:tcPr>
                </a:tc>
              </a:tr>
              <a:tr h="187386">
                <a:tc>
                  <a:txBody>
                    <a:bodyPr/>
                    <a:lstStyle/>
                    <a:p>
                      <a:r>
                        <a:rPr lang="en-US" sz="1100"/>
                        <a:t>337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Furniture and Related Products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/>
                        <a:t>88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64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7386">
                <a:tc>
                  <a:txBody>
                    <a:bodyPr/>
                    <a:lstStyle/>
                    <a:p>
                      <a:r>
                        <a:rPr lang="en-US" sz="1100"/>
                        <a:t>339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1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Miscellaneous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1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/>
                        <a:t>89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1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71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1FA"/>
                    </a:solidFill>
                  </a:tcPr>
                </a:tc>
              </a:tr>
              <a:tr h="187386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Manufacturing</a:t>
                      </a:r>
                      <a:endParaRPr lang="en-US" sz="11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/>
                        <a:t>23,796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22,666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388" name="Content Placeholder 8"/>
          <p:cNvSpPr>
            <a:spLocks noGrp="1"/>
          </p:cNvSpPr>
          <p:nvPr>
            <p:ph sz="half" idx="2"/>
          </p:nvPr>
        </p:nvSpPr>
        <p:spPr>
          <a:xfrm>
            <a:off x="354203" y="2477516"/>
            <a:ext cx="3861181" cy="2451100"/>
          </a:xfrm>
        </p:spPr>
        <p:txBody>
          <a:bodyPr/>
          <a:lstStyle/>
          <a:p>
            <a:r>
              <a:rPr lang="en-US" sz="2000" b="1" dirty="0" smtClean="0"/>
              <a:t>Manufacturing process energy savings are small when majority is embodied in upfront material production/refining</a:t>
            </a:r>
          </a:p>
        </p:txBody>
      </p:sp>
      <p:sp>
        <p:nvSpPr>
          <p:cNvPr id="12390" name="Rectangle 5"/>
          <p:cNvSpPr>
            <a:spLocks noChangeArrowheads="1"/>
          </p:cNvSpPr>
          <p:nvPr/>
        </p:nvSpPr>
        <p:spPr bwMode="auto">
          <a:xfrm>
            <a:off x="171450" y="949325"/>
            <a:ext cx="4645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Consumption of Energy (Site Energy) for All Purposes (First Use) for Selected Industries, 1998 and 2002 (Trillion Btu)</a:t>
            </a:r>
          </a:p>
        </p:txBody>
      </p:sp>
      <p:sp>
        <p:nvSpPr>
          <p:cNvPr id="12391" name="Rectangle 6"/>
          <p:cNvSpPr>
            <a:spLocks noChangeArrowheads="1"/>
          </p:cNvSpPr>
          <p:nvPr/>
        </p:nvSpPr>
        <p:spPr bwMode="auto">
          <a:xfrm>
            <a:off x="203200" y="5981700"/>
            <a:ext cx="8739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Source:</a:t>
            </a:r>
            <a:r>
              <a:rPr lang="en-US" sz="1400" dirty="0"/>
              <a:t>  Energy Information Administration, Form EIA-846, Manufacturing Energy Consumption Surveys, 1998 and 2002, http://www.eia.doe.gov/emeu/efficiency/mecs_trend_9802/mecs9802_table1a.html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642739" y="3474720"/>
            <a:ext cx="32004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635119" y="4020312"/>
            <a:ext cx="32004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35119" y="3279648"/>
            <a:ext cx="32004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03201" y="5092388"/>
            <a:ext cx="4591938" cy="523220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2014 data is at: https</a:t>
            </a:r>
            <a:r>
              <a:rPr lang="en-US" sz="1400" dirty="0"/>
              <a:t>://www.eia.gov/consumption/manufacturing/data/2014/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Variation in Electricity CO</a:t>
            </a:r>
            <a:r>
              <a:rPr lang="en-US" baseline="-25000" dirty="0" smtClean="0"/>
              <a:t>2</a:t>
            </a:r>
            <a:r>
              <a:rPr lang="en-US" dirty="0" smtClean="0"/>
              <a:t> Emissions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134183" y="5414391"/>
            <a:ext cx="8077200" cy="343786"/>
          </a:xfrm>
        </p:spPr>
        <p:txBody>
          <a:bodyPr/>
          <a:lstStyle/>
          <a:p>
            <a:r>
              <a:rPr lang="en-US" sz="1800" dirty="0" smtClean="0"/>
              <a:t>http://www.eia.doe.gov/oiaf/1605/emission_factors.html</a:t>
            </a:r>
            <a:endParaRPr lang="en-US" sz="1800" dirty="0"/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183" y="870072"/>
            <a:ext cx="5955340" cy="454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473952" y="3120992"/>
            <a:ext cx="27797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Relocating manufacturing to </a:t>
            </a:r>
            <a:r>
              <a:rPr lang="en-US" dirty="0"/>
              <a:t>a locality with renewable power often has a larger carbon footprint effect than any process efficiency </a:t>
            </a:r>
            <a:r>
              <a:rPr lang="en-US" dirty="0" smtClean="0"/>
              <a:t>improvement</a:t>
            </a:r>
          </a:p>
          <a:p>
            <a:endParaRPr lang="en-US" dirty="0"/>
          </a:p>
        </p:txBody>
      </p:sp>
      <p:sp>
        <p:nvSpPr>
          <p:cNvPr id="2" name="Right Arrow 1"/>
          <p:cNvSpPr/>
          <p:nvPr/>
        </p:nvSpPr>
        <p:spPr>
          <a:xfrm rot="10800000">
            <a:off x="6089523" y="4151376"/>
            <a:ext cx="274701" cy="24688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6104572" y="3745992"/>
            <a:ext cx="274701" cy="24688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50506" y="5760550"/>
            <a:ext cx="4313582" cy="101566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lvl="1"/>
            <a:r>
              <a:rPr lang="en-US" dirty="0">
                <a:solidFill>
                  <a:srgbClr val="FF0000"/>
                </a:solidFill>
              </a:rPr>
              <a:t>GA Power Plant Bowen (Cartersville):</a:t>
            </a:r>
          </a:p>
          <a:p>
            <a:pPr marL="347663" lvl="1" indent="-119063">
              <a:buFont typeface="Arial" pitchFamily="34" charset="0"/>
              <a:buChar char="•"/>
            </a:pPr>
            <a:r>
              <a:rPr lang="en-US" dirty="0"/>
              <a:t>CO2 emission: </a:t>
            </a:r>
            <a:r>
              <a:rPr lang="en-US" dirty="0">
                <a:solidFill>
                  <a:srgbClr val="FF0000"/>
                </a:solidFill>
              </a:rPr>
              <a:t>0.9 kg/kWh</a:t>
            </a:r>
          </a:p>
          <a:p>
            <a:pPr marL="347663" lvl="1" indent="-119063">
              <a:buFont typeface="Arial" pitchFamily="34" charset="0"/>
              <a:buChar char="•"/>
            </a:pPr>
            <a:r>
              <a:rPr lang="en-US" dirty="0"/>
              <a:t>H2O evaporation: </a:t>
            </a:r>
            <a:r>
              <a:rPr lang="en-US" dirty="0">
                <a:solidFill>
                  <a:srgbClr val="FF0000"/>
                </a:solidFill>
              </a:rPr>
              <a:t>0.4 gallons/kWh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263" y="1020229"/>
            <a:ext cx="6423553" cy="375506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Think “holistically” about your product.</a:t>
            </a:r>
          </a:p>
          <a:p>
            <a:r>
              <a:rPr lang="en-US" dirty="0" smtClean="0"/>
              <a:t>Your product is part of a bigger system</a:t>
            </a:r>
          </a:p>
          <a:p>
            <a:pPr lvl="1"/>
            <a:r>
              <a:rPr lang="en-US" dirty="0" smtClean="0"/>
              <a:t>Thus, think “system” instead of “product”</a:t>
            </a:r>
          </a:p>
          <a:p>
            <a:r>
              <a:rPr lang="en-US" dirty="0" smtClean="0"/>
              <a:t>Thinking bigger may actually reduce cost</a:t>
            </a:r>
          </a:p>
          <a:p>
            <a:pPr lvl="1"/>
            <a:r>
              <a:rPr lang="en-US" dirty="0" smtClean="0"/>
              <a:t>Can you reuse parts?</a:t>
            </a:r>
          </a:p>
          <a:p>
            <a:pPr lvl="1"/>
            <a:r>
              <a:rPr lang="en-US" dirty="0" smtClean="0"/>
              <a:t>Can you lease instead of sell/buy?</a:t>
            </a:r>
          </a:p>
          <a:p>
            <a:pPr lvl="1"/>
            <a:r>
              <a:rPr lang="en-US" dirty="0" smtClean="0"/>
              <a:t>Is the product really the end, or is it just a provider of a function?</a:t>
            </a:r>
            <a:endParaRPr lang="en-US" dirty="0"/>
          </a:p>
        </p:txBody>
      </p:sp>
      <p:pic>
        <p:nvPicPr>
          <p:cNvPr id="5" name="Picture 5" descr="ecdm-lca-cropp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3732" y="4061637"/>
            <a:ext cx="3618694" cy="2246018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8256" y="3901926"/>
            <a:ext cx="496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25" name="Picture 1"/>
          <p:cNvPicPr>
            <a:picLocks noChangeAspect="1" noChangeArrowheads="1"/>
          </p:cNvPicPr>
          <p:nvPr/>
        </p:nvPicPr>
        <p:blipFill>
          <a:blip r:embed="rId4" cstate="print"/>
          <a:srcRect r="21471" b="5232"/>
          <a:stretch>
            <a:fillRect/>
          </a:stretch>
        </p:blipFill>
        <p:spPr bwMode="auto">
          <a:xfrm>
            <a:off x="6441453" y="1796903"/>
            <a:ext cx="2862035" cy="204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19304"/>
            <a:ext cx="5018569" cy="1864538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Importance of Sound </a:t>
            </a:r>
            <a:r>
              <a:rPr lang="en-US" sz="3200" dirty="0"/>
              <a:t>Engineering</a:t>
            </a:r>
          </a:p>
        </p:txBody>
      </p:sp>
      <p:sp>
        <p:nvSpPr>
          <p:cNvPr id="1073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83974"/>
            <a:ext cx="3017837" cy="348483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/>
              <a:t>Many systems are over-engineered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990000"/>
                </a:solidFill>
              </a:rPr>
              <a:t>Appropriate technology and sound engineering can go a long way towards sustainability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Switching from Class 8 High Duty Diesel trucks to Ford F750 can provide significant savings.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Ideas were triggered by quest for fuel savings.</a:t>
            </a:r>
          </a:p>
        </p:txBody>
      </p:sp>
      <p:graphicFrame>
        <p:nvGraphicFramePr>
          <p:cNvPr id="1073156" name="Chart 27"/>
          <p:cNvGraphicFramePr>
            <a:graphicFrameLocks noGrp="1"/>
          </p:cNvGraphicFramePr>
          <p:nvPr>
            <p:ph sz="quarter" idx="2"/>
          </p:nvPr>
        </p:nvGraphicFramePr>
        <p:xfrm>
          <a:off x="5711825" y="1343025"/>
          <a:ext cx="3432175" cy="221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27" r:id="rId4" imgW="3432345" imgH="2213040" progId="Excel.Sheet.8">
                  <p:embed/>
                </p:oleObj>
              </mc:Choice>
              <mc:Fallback>
                <p:oleObj r:id="rId4" imgW="3432345" imgH="2213040" progId="Excel.Sheet.8">
                  <p:embed/>
                  <p:pic>
                    <p:nvPicPr>
                      <p:cNvPr id="0" name="Chart 2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1825" y="1343025"/>
                        <a:ext cx="3432175" cy="221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73218" name="Picture 6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31" y="4244009"/>
            <a:ext cx="6488052" cy="250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3222" name="Picture 70" descr="Class8HD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00413" y="1069975"/>
            <a:ext cx="2763837" cy="2073275"/>
          </a:xfrm>
          <a:prstGeom prst="rect">
            <a:avLst/>
          </a:prstGeom>
          <a:noFill/>
        </p:spPr>
      </p:pic>
      <p:pic>
        <p:nvPicPr>
          <p:cNvPr id="1073223" name="Picture 71" descr="F75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67035" y="4516057"/>
            <a:ext cx="2614613" cy="196056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Closing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12820" y="970547"/>
            <a:ext cx="8458200" cy="5377089"/>
          </a:xfrm>
        </p:spPr>
        <p:txBody>
          <a:bodyPr/>
          <a:lstStyle/>
          <a:p>
            <a:r>
              <a:rPr lang="en-US" sz="2400" dirty="0" smtClean="0"/>
              <a:t>In your project, you can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Check and include MSDS sheets for potential problem materials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Check for </a:t>
            </a:r>
            <a:r>
              <a:rPr lang="en-US" sz="1800" dirty="0" err="1" smtClean="0"/>
              <a:t>RoHS</a:t>
            </a:r>
            <a:r>
              <a:rPr lang="en-US" sz="1800" dirty="0" smtClean="0"/>
              <a:t> compliance when ordering (electronic) parts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Quantify and minimize amount of materials used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Quantify </a:t>
            </a:r>
            <a:r>
              <a:rPr lang="en-US" sz="1800" dirty="0"/>
              <a:t>and </a:t>
            </a:r>
            <a:r>
              <a:rPr lang="en-US" sz="1800" dirty="0" smtClean="0"/>
              <a:t>minimize energy consumption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Minimize wasteful manufacturing processes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Increase recyclability by reducing number of different materials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Avoid sourcing parts from questionable companies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Etc.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Think about and discuss the social and environmental consequences of your products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positive and negative</a:t>
            </a:r>
            <a:endParaRPr lang="en-US" sz="1200" dirty="0" smtClean="0"/>
          </a:p>
          <a:p>
            <a:pPr lvl="2">
              <a:lnSpc>
                <a:spcPct val="90000"/>
              </a:lnSpc>
            </a:pPr>
            <a:endParaRPr lang="en-US" sz="1200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But don’t forget the basics – good engineering &amp; decision making is good for people-planet-profit!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Sustainability: Common Definition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5588" y="1741488"/>
            <a:ext cx="84518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kern="0" dirty="0">
                <a:latin typeface="+mn-lt"/>
              </a:rPr>
              <a:t>	“development that meets the needs of the present generation without compromising the needs of future generations.”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</a:rPr>
              <a:t>United Nations’ World Commission on Environment and Development in their report “Our Common Future”, 1987</a:t>
            </a:r>
          </a:p>
          <a:p>
            <a:pPr marL="742950" lvl="1" indent="-285750" eaLnBrk="0" hangingPunct="0"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10301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Sustainability: Working within the Physical Limits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57213" y="3421063"/>
            <a:ext cx="2071687" cy="2386012"/>
            <a:chOff x="255" y="2059"/>
            <a:chExt cx="1305" cy="1503"/>
          </a:xfrm>
        </p:grpSpPr>
        <p:pic>
          <p:nvPicPr>
            <p:cNvPr id="8245" name="Picture 5" descr="300px-Earth_Western_Hemisphere_white_backgroun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5" y="2257"/>
              <a:ext cx="1305" cy="1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46" name="Text Box 6"/>
            <p:cNvSpPr txBox="1">
              <a:spLocks noChangeArrowheads="1"/>
            </p:cNvSpPr>
            <p:nvPr/>
          </p:nvSpPr>
          <p:spPr bwMode="auto">
            <a:xfrm>
              <a:off x="580" y="2059"/>
              <a:ext cx="77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 i="1">
                  <a:solidFill>
                    <a:schemeClr val="accent1"/>
                  </a:solidFill>
                  <a:latin typeface="Arial" charset="0"/>
                </a:rPr>
                <a:t>Earth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119188" y="1068388"/>
            <a:ext cx="8177212" cy="4540250"/>
            <a:chOff x="609" y="577"/>
            <a:chExt cx="5151" cy="2860"/>
          </a:xfrm>
        </p:grpSpPr>
        <p:sp>
          <p:nvSpPr>
            <p:cNvPr id="8241" name="Oval 8"/>
            <p:cNvSpPr>
              <a:spLocks noChangeArrowheads="1"/>
            </p:cNvSpPr>
            <p:nvPr/>
          </p:nvSpPr>
          <p:spPr bwMode="auto">
            <a:xfrm rot="-1723019">
              <a:off x="609" y="877"/>
              <a:ext cx="5151" cy="2560"/>
            </a:xfrm>
            <a:prstGeom prst="ellipse">
              <a:avLst/>
            </a:prstGeom>
            <a:noFill/>
            <a:ln w="76200">
              <a:solidFill>
                <a:srgbClr val="00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242" name="Group 9"/>
            <p:cNvGrpSpPr>
              <a:grpSpLocks/>
            </p:cNvGrpSpPr>
            <p:nvPr/>
          </p:nvGrpSpPr>
          <p:grpSpPr bwMode="auto">
            <a:xfrm>
              <a:off x="2445" y="577"/>
              <a:ext cx="749" cy="676"/>
              <a:chOff x="2445" y="577"/>
              <a:chExt cx="749" cy="676"/>
            </a:xfrm>
          </p:grpSpPr>
          <p:pic>
            <p:nvPicPr>
              <p:cNvPr id="8243" name="Picture 10" descr="0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94" y="761"/>
                <a:ext cx="700" cy="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44" name="Text Box 11"/>
              <p:cNvSpPr txBox="1">
                <a:spLocks noChangeArrowheads="1"/>
              </p:cNvSpPr>
              <p:nvPr/>
            </p:nvSpPr>
            <p:spPr bwMode="auto">
              <a:xfrm>
                <a:off x="2445" y="577"/>
                <a:ext cx="71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200" b="1">
                    <a:solidFill>
                      <a:srgbClr val="009900"/>
                    </a:solidFill>
                    <a:latin typeface="Arial" charset="0"/>
                  </a:rPr>
                  <a:t>Ecosystems</a:t>
                </a:r>
              </a:p>
            </p:txBody>
          </p:sp>
        </p:grp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377950" y="1057275"/>
            <a:ext cx="7439025" cy="4244975"/>
            <a:chOff x="5" y="725"/>
            <a:chExt cx="4686" cy="2674"/>
          </a:xfrm>
        </p:grpSpPr>
        <p:grpSp>
          <p:nvGrpSpPr>
            <p:cNvPr id="8236" name="Group 13"/>
            <p:cNvGrpSpPr>
              <a:grpSpLocks/>
            </p:cNvGrpSpPr>
            <p:nvPr/>
          </p:nvGrpSpPr>
          <p:grpSpPr bwMode="auto">
            <a:xfrm>
              <a:off x="5" y="725"/>
              <a:ext cx="4686" cy="2674"/>
              <a:chOff x="5" y="725"/>
              <a:chExt cx="4686" cy="2674"/>
            </a:xfrm>
          </p:grpSpPr>
          <p:sp>
            <p:nvSpPr>
              <p:cNvPr id="8238" name="Oval 14"/>
              <p:cNvSpPr>
                <a:spLocks noChangeArrowheads="1"/>
              </p:cNvSpPr>
              <p:nvPr/>
            </p:nvSpPr>
            <p:spPr bwMode="auto">
              <a:xfrm rot="-1723019">
                <a:off x="5" y="1601"/>
                <a:ext cx="4686" cy="1798"/>
              </a:xfrm>
              <a:prstGeom prst="ellipse">
                <a:avLst/>
              </a:prstGeom>
              <a:noFill/>
              <a:ln w="76200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9" name="Rectangle 15"/>
              <p:cNvSpPr>
                <a:spLocks noChangeArrowheads="1"/>
              </p:cNvSpPr>
              <p:nvPr/>
            </p:nvSpPr>
            <p:spPr bwMode="auto">
              <a:xfrm flipH="1">
                <a:off x="3666" y="725"/>
                <a:ext cx="80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200" b="1">
                    <a:solidFill>
                      <a:schemeClr val="bg2"/>
                    </a:solidFill>
                    <a:latin typeface="Arial" charset="0"/>
                  </a:rPr>
                  <a:t>Urban Regions</a:t>
                </a:r>
              </a:p>
            </p:txBody>
          </p:sp>
          <p:pic>
            <p:nvPicPr>
              <p:cNvPr id="8240" name="Picture 16" descr="atlanta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585" y="916"/>
                <a:ext cx="890" cy="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237" name="AutoShape 17"/>
            <p:cNvSpPr>
              <a:spLocks noChangeArrowheads="1"/>
            </p:cNvSpPr>
            <p:nvPr/>
          </p:nvSpPr>
          <p:spPr bwMode="auto">
            <a:xfrm>
              <a:off x="4064" y="1522"/>
              <a:ext cx="211" cy="25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29 h 21600"/>
                <a:gd name="T20" fmla="*/ 18529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6674" name="Oval 18"/>
          <p:cNvSpPr>
            <a:spLocks noChangeArrowheads="1"/>
          </p:cNvSpPr>
          <p:nvPr/>
        </p:nvSpPr>
        <p:spPr bwMode="auto">
          <a:xfrm rot="-1373775">
            <a:off x="1927225" y="3335338"/>
            <a:ext cx="5567363" cy="1979612"/>
          </a:xfrm>
          <a:prstGeom prst="ellips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6675" name="Text Box 19"/>
          <p:cNvSpPr txBox="1">
            <a:spLocks noChangeArrowheads="1"/>
          </p:cNvSpPr>
          <p:nvPr/>
        </p:nvSpPr>
        <p:spPr bwMode="auto">
          <a:xfrm>
            <a:off x="3722688" y="2921000"/>
            <a:ext cx="1235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i="1">
                <a:solidFill>
                  <a:srgbClr val="FF6600"/>
                </a:solidFill>
                <a:latin typeface="Arial" charset="0"/>
              </a:rPr>
              <a:t>Industry</a:t>
            </a:r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3486150" y="3211513"/>
            <a:ext cx="3613150" cy="2343150"/>
            <a:chOff x="1333" y="2082"/>
            <a:chExt cx="2276" cy="1476"/>
          </a:xfrm>
        </p:grpSpPr>
        <p:sp>
          <p:nvSpPr>
            <p:cNvPr id="8232" name="AutoShape 21"/>
            <p:cNvSpPr>
              <a:spLocks noChangeArrowheads="1"/>
            </p:cNvSpPr>
            <p:nvPr/>
          </p:nvSpPr>
          <p:spPr bwMode="auto">
            <a:xfrm>
              <a:off x="1333" y="3308"/>
              <a:ext cx="210" cy="25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29 h 21600"/>
                <a:gd name="T20" fmla="*/ 18514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3" name="AutoShape 22"/>
            <p:cNvSpPr>
              <a:spLocks noChangeArrowheads="1"/>
            </p:cNvSpPr>
            <p:nvPr/>
          </p:nvSpPr>
          <p:spPr bwMode="auto">
            <a:xfrm>
              <a:off x="1862" y="2998"/>
              <a:ext cx="210" cy="2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371 h 21600"/>
                <a:gd name="T20" fmla="*/ 18514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4" name="AutoShape 23"/>
            <p:cNvSpPr>
              <a:spLocks noChangeArrowheads="1"/>
            </p:cNvSpPr>
            <p:nvPr/>
          </p:nvSpPr>
          <p:spPr bwMode="auto">
            <a:xfrm>
              <a:off x="2556" y="2641"/>
              <a:ext cx="210" cy="24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00 h 21600"/>
                <a:gd name="T20" fmla="*/ 18514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5" name="AutoShape 24"/>
            <p:cNvSpPr>
              <a:spLocks noChangeArrowheads="1"/>
            </p:cNvSpPr>
            <p:nvPr/>
          </p:nvSpPr>
          <p:spPr bwMode="auto">
            <a:xfrm>
              <a:off x="3398" y="2082"/>
              <a:ext cx="211" cy="25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29 h 21600"/>
                <a:gd name="T20" fmla="*/ 18529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2284413" y="2224088"/>
            <a:ext cx="5478462" cy="3430587"/>
            <a:chOff x="576" y="1460"/>
            <a:chExt cx="3451" cy="2161"/>
          </a:xfrm>
        </p:grpSpPr>
        <p:pic>
          <p:nvPicPr>
            <p:cNvPr id="8222" name="Picture 26" descr="driverTruck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83" y="2162"/>
              <a:ext cx="846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23" name="Picture 27" descr="iron-hematit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6" y="3215"/>
              <a:ext cx="701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4" name="Text Box 28"/>
            <p:cNvSpPr txBox="1">
              <a:spLocks noChangeArrowheads="1"/>
            </p:cNvSpPr>
            <p:nvPr/>
          </p:nvSpPr>
          <p:spPr bwMode="auto">
            <a:xfrm>
              <a:off x="1267" y="2668"/>
              <a:ext cx="53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Arial" charset="0"/>
                </a:rPr>
                <a:t>Sourcing</a:t>
              </a:r>
            </a:p>
          </p:txBody>
        </p:sp>
        <p:sp>
          <p:nvSpPr>
            <p:cNvPr id="8225" name="Text Box 29"/>
            <p:cNvSpPr txBox="1">
              <a:spLocks noChangeArrowheads="1"/>
            </p:cNvSpPr>
            <p:nvPr/>
          </p:nvSpPr>
          <p:spPr bwMode="auto">
            <a:xfrm>
              <a:off x="676" y="3047"/>
              <a:ext cx="47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Arial" charset="0"/>
                </a:rPr>
                <a:t>Material</a:t>
              </a:r>
            </a:p>
          </p:txBody>
        </p:sp>
        <p:sp>
          <p:nvSpPr>
            <p:cNvPr id="8226" name="Text Box 30"/>
            <p:cNvSpPr txBox="1">
              <a:spLocks noChangeArrowheads="1"/>
            </p:cNvSpPr>
            <p:nvPr/>
          </p:nvSpPr>
          <p:spPr bwMode="auto">
            <a:xfrm>
              <a:off x="1806" y="2309"/>
              <a:ext cx="6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Arial" charset="0"/>
                </a:rPr>
                <a:t>Production</a:t>
              </a:r>
            </a:p>
          </p:txBody>
        </p:sp>
        <p:sp>
          <p:nvSpPr>
            <p:cNvPr id="8227" name="Text Box 31"/>
            <p:cNvSpPr txBox="1">
              <a:spLocks noChangeArrowheads="1"/>
            </p:cNvSpPr>
            <p:nvPr/>
          </p:nvSpPr>
          <p:spPr bwMode="auto">
            <a:xfrm>
              <a:off x="2562" y="1965"/>
              <a:ext cx="77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latin typeface="Arial" charset="0"/>
                </a:rPr>
                <a:t>Distribution</a:t>
              </a:r>
            </a:p>
          </p:txBody>
        </p:sp>
        <p:sp>
          <p:nvSpPr>
            <p:cNvPr id="8228" name="Text Box 32"/>
            <p:cNvSpPr txBox="1">
              <a:spLocks noChangeArrowheads="1"/>
            </p:cNvSpPr>
            <p:nvPr/>
          </p:nvSpPr>
          <p:spPr bwMode="auto">
            <a:xfrm>
              <a:off x="3278" y="1460"/>
              <a:ext cx="3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latin typeface="Arial" charset="0"/>
                </a:rPr>
                <a:t>Use</a:t>
              </a:r>
            </a:p>
          </p:txBody>
        </p:sp>
        <p:pic>
          <p:nvPicPr>
            <p:cNvPr id="8229" name="Picture 33" descr="M-6007-XE3M_XB3Ma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263" y="2837"/>
              <a:ext cx="555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30" name="Picture 34" descr="mustang2005_factory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00" y="2507"/>
              <a:ext cx="686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31" name="Picture 35" descr="2005mustangl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177" y="1648"/>
              <a:ext cx="85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5364163" y="909638"/>
            <a:ext cx="1816100" cy="925512"/>
            <a:chOff x="3283" y="477"/>
            <a:chExt cx="1144" cy="583"/>
          </a:xfrm>
        </p:grpSpPr>
        <p:sp>
          <p:nvSpPr>
            <p:cNvPr id="8220" name="Text Box 37"/>
            <p:cNvSpPr txBox="1">
              <a:spLocks noChangeArrowheads="1"/>
            </p:cNvSpPr>
            <p:nvPr/>
          </p:nvSpPr>
          <p:spPr bwMode="auto">
            <a:xfrm>
              <a:off x="3502" y="477"/>
              <a:ext cx="92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FF3300"/>
                  </a:solidFill>
                </a:rPr>
                <a:t>Waste </a:t>
              </a:r>
            </a:p>
            <a:p>
              <a:r>
                <a:rPr lang="en-US" sz="1200" b="1">
                  <a:solidFill>
                    <a:srgbClr val="FF3300"/>
                  </a:solidFill>
                </a:rPr>
                <a:t>(land, water, air emissions</a:t>
              </a:r>
            </a:p>
          </p:txBody>
        </p:sp>
        <p:sp>
          <p:nvSpPr>
            <p:cNvPr id="8221" name="Freeform 38"/>
            <p:cNvSpPr>
              <a:spLocks/>
            </p:cNvSpPr>
            <p:nvPr/>
          </p:nvSpPr>
          <p:spPr bwMode="auto">
            <a:xfrm rot="-9768078" flipH="1" flipV="1">
              <a:off x="3283" y="1011"/>
              <a:ext cx="984" cy="49"/>
            </a:xfrm>
            <a:custGeom>
              <a:avLst/>
              <a:gdLst>
                <a:gd name="T0" fmla="*/ 96 w 1317"/>
                <a:gd name="T1" fmla="*/ 0 h 470"/>
                <a:gd name="T2" fmla="*/ 55 w 1317"/>
                <a:gd name="T3" fmla="*/ 0 h 470"/>
                <a:gd name="T4" fmla="*/ 0 w 1317"/>
                <a:gd name="T5" fmla="*/ 0 h 470"/>
                <a:gd name="T6" fmla="*/ 0 60000 65536"/>
                <a:gd name="T7" fmla="*/ 0 60000 65536"/>
                <a:gd name="T8" fmla="*/ 0 60000 65536"/>
                <a:gd name="T9" fmla="*/ 0 w 1317"/>
                <a:gd name="T10" fmla="*/ 0 h 470"/>
                <a:gd name="T11" fmla="*/ 1317 w 1317"/>
                <a:gd name="T12" fmla="*/ 470 h 4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17" h="470">
                  <a:moveTo>
                    <a:pt x="1317" y="223"/>
                  </a:moveTo>
                  <a:cubicBezTo>
                    <a:pt x="1147" y="111"/>
                    <a:pt x="978" y="0"/>
                    <a:pt x="759" y="41"/>
                  </a:cubicBezTo>
                  <a:cubicBezTo>
                    <a:pt x="540" y="82"/>
                    <a:pt x="128" y="400"/>
                    <a:pt x="0" y="470"/>
                  </a:cubicBezTo>
                </a:path>
              </a:pathLst>
            </a:cu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6695" name="Text Box 39"/>
          <p:cNvSpPr txBox="1">
            <a:spLocks noChangeArrowheads="1"/>
          </p:cNvSpPr>
          <p:nvPr/>
        </p:nvSpPr>
        <p:spPr bwMode="auto">
          <a:xfrm>
            <a:off x="4908550" y="2544763"/>
            <a:ext cx="12811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9900"/>
                </a:solidFill>
                <a:latin typeface="Arial" charset="0"/>
              </a:rPr>
              <a:t>Product Re-X</a:t>
            </a:r>
          </a:p>
        </p:txBody>
      </p: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2970213" y="2574925"/>
            <a:ext cx="3332162" cy="2212975"/>
            <a:chOff x="1026" y="1672"/>
            <a:chExt cx="2099" cy="1394"/>
          </a:xfrm>
        </p:grpSpPr>
        <p:sp>
          <p:nvSpPr>
            <p:cNvPr id="8216" name="AutoShape 41"/>
            <p:cNvSpPr>
              <a:spLocks noChangeArrowheads="1"/>
            </p:cNvSpPr>
            <p:nvPr/>
          </p:nvSpPr>
          <p:spPr bwMode="auto">
            <a:xfrm rot="10800000">
              <a:off x="1026" y="2816"/>
              <a:ext cx="210" cy="25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29 h 21600"/>
                <a:gd name="T20" fmla="*/ 18514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7" name="AutoShape 42"/>
            <p:cNvSpPr>
              <a:spLocks noChangeArrowheads="1"/>
            </p:cNvSpPr>
            <p:nvPr/>
          </p:nvSpPr>
          <p:spPr bwMode="auto">
            <a:xfrm rot="10800000">
              <a:off x="1585" y="2407"/>
              <a:ext cx="210" cy="2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371 h 21600"/>
                <a:gd name="T20" fmla="*/ 18514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8" name="AutoShape 43"/>
            <p:cNvSpPr>
              <a:spLocks noChangeArrowheads="1"/>
            </p:cNvSpPr>
            <p:nvPr/>
          </p:nvSpPr>
          <p:spPr bwMode="auto">
            <a:xfrm rot="10800000">
              <a:off x="2914" y="1672"/>
              <a:ext cx="211" cy="25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29 h 21600"/>
                <a:gd name="T20" fmla="*/ 18529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9" name="AutoShape 44"/>
            <p:cNvSpPr>
              <a:spLocks noChangeArrowheads="1"/>
            </p:cNvSpPr>
            <p:nvPr/>
          </p:nvSpPr>
          <p:spPr bwMode="auto">
            <a:xfrm rot="10800000">
              <a:off x="2239" y="2080"/>
              <a:ext cx="210" cy="24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00 h 21600"/>
                <a:gd name="T20" fmla="*/ 18514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2078038" y="1806575"/>
            <a:ext cx="1381125" cy="3079750"/>
            <a:chOff x="1213" y="1042"/>
            <a:chExt cx="870" cy="1940"/>
          </a:xfrm>
        </p:grpSpPr>
        <p:sp>
          <p:nvSpPr>
            <p:cNvPr id="8214" name="Freeform 46"/>
            <p:cNvSpPr>
              <a:spLocks/>
            </p:cNvSpPr>
            <p:nvPr/>
          </p:nvSpPr>
          <p:spPr bwMode="auto">
            <a:xfrm rot="6875815" flipH="1" flipV="1">
              <a:off x="1019" y="1950"/>
              <a:ext cx="1940" cy="123"/>
            </a:xfrm>
            <a:custGeom>
              <a:avLst/>
              <a:gdLst>
                <a:gd name="T0" fmla="*/ 43016 w 1317"/>
                <a:gd name="T1" fmla="*/ 0 h 470"/>
                <a:gd name="T2" fmla="*/ 24791 w 1317"/>
                <a:gd name="T3" fmla="*/ 0 h 470"/>
                <a:gd name="T4" fmla="*/ 0 w 1317"/>
                <a:gd name="T5" fmla="*/ 0 h 470"/>
                <a:gd name="T6" fmla="*/ 0 60000 65536"/>
                <a:gd name="T7" fmla="*/ 0 60000 65536"/>
                <a:gd name="T8" fmla="*/ 0 60000 65536"/>
                <a:gd name="T9" fmla="*/ 0 w 1317"/>
                <a:gd name="T10" fmla="*/ 0 h 470"/>
                <a:gd name="T11" fmla="*/ 1317 w 1317"/>
                <a:gd name="T12" fmla="*/ 470 h 4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17" h="470">
                  <a:moveTo>
                    <a:pt x="1317" y="223"/>
                  </a:moveTo>
                  <a:cubicBezTo>
                    <a:pt x="1147" y="111"/>
                    <a:pt x="978" y="0"/>
                    <a:pt x="759" y="41"/>
                  </a:cubicBezTo>
                  <a:cubicBezTo>
                    <a:pt x="540" y="82"/>
                    <a:pt x="128" y="400"/>
                    <a:pt x="0" y="470"/>
                  </a:cubicBezTo>
                </a:path>
              </a:pathLst>
            </a:cu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Text Box 47"/>
            <p:cNvSpPr txBox="1">
              <a:spLocks noChangeArrowheads="1"/>
            </p:cNvSpPr>
            <p:nvPr/>
          </p:nvSpPr>
          <p:spPr bwMode="auto">
            <a:xfrm>
              <a:off x="1213" y="2063"/>
              <a:ext cx="87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FF3300"/>
                  </a:solidFill>
                </a:rPr>
                <a:t>Extraction</a:t>
              </a:r>
              <a:endParaRPr lang="en-US" sz="1200" b="1">
                <a:solidFill>
                  <a:srgbClr val="FF3300"/>
                </a:solidFill>
              </a:endParaRPr>
            </a:p>
          </p:txBody>
        </p:sp>
      </p:grpSp>
      <p:grpSp>
        <p:nvGrpSpPr>
          <p:cNvPr id="12" name="Group 48"/>
          <p:cNvGrpSpPr>
            <a:grpSpLocks/>
          </p:cNvGrpSpPr>
          <p:nvPr/>
        </p:nvGrpSpPr>
        <p:grpSpPr bwMode="auto">
          <a:xfrm>
            <a:off x="1173163" y="866775"/>
            <a:ext cx="2886075" cy="1957388"/>
            <a:chOff x="652" y="386"/>
            <a:chExt cx="1818" cy="1233"/>
          </a:xfrm>
        </p:grpSpPr>
        <p:pic>
          <p:nvPicPr>
            <p:cNvPr id="8211" name="Picture 49" descr="earth-1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87" y="386"/>
              <a:ext cx="878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2" name="Text Box 50"/>
            <p:cNvSpPr txBox="1">
              <a:spLocks noChangeArrowheads="1"/>
            </p:cNvSpPr>
            <p:nvPr/>
          </p:nvSpPr>
          <p:spPr bwMode="auto">
            <a:xfrm>
              <a:off x="652" y="1099"/>
              <a:ext cx="1098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solidFill>
                    <a:srgbClr val="FF3300"/>
                  </a:solidFill>
                </a:rPr>
                <a:t>Power Sources</a:t>
              </a:r>
            </a:p>
            <a:p>
              <a:r>
                <a:rPr lang="en-US" sz="1600" b="1">
                  <a:solidFill>
                    <a:srgbClr val="FF3300"/>
                  </a:solidFill>
                </a:rPr>
                <a:t>(Sun, Moon, Earth)</a:t>
              </a:r>
              <a:endParaRPr lang="en-US" sz="1200" b="1">
                <a:solidFill>
                  <a:srgbClr val="FF3300"/>
                </a:solidFill>
              </a:endParaRPr>
            </a:p>
          </p:txBody>
        </p:sp>
        <p:sp>
          <p:nvSpPr>
            <p:cNvPr id="8213" name="Freeform 51"/>
            <p:cNvSpPr>
              <a:spLocks/>
            </p:cNvSpPr>
            <p:nvPr/>
          </p:nvSpPr>
          <p:spPr bwMode="auto">
            <a:xfrm rot="11484706" flipV="1">
              <a:off x="1580" y="740"/>
              <a:ext cx="890" cy="103"/>
            </a:xfrm>
            <a:custGeom>
              <a:avLst/>
              <a:gdLst>
                <a:gd name="T0" fmla="*/ 39 w 1317"/>
                <a:gd name="T1" fmla="*/ 0 h 470"/>
                <a:gd name="T2" fmla="*/ 22 w 1317"/>
                <a:gd name="T3" fmla="*/ 0 h 470"/>
                <a:gd name="T4" fmla="*/ 0 w 1317"/>
                <a:gd name="T5" fmla="*/ 0 h 470"/>
                <a:gd name="T6" fmla="*/ 0 60000 65536"/>
                <a:gd name="T7" fmla="*/ 0 60000 65536"/>
                <a:gd name="T8" fmla="*/ 0 60000 65536"/>
                <a:gd name="T9" fmla="*/ 0 w 1317"/>
                <a:gd name="T10" fmla="*/ 0 h 470"/>
                <a:gd name="T11" fmla="*/ 1317 w 1317"/>
                <a:gd name="T12" fmla="*/ 470 h 4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17" h="470">
                  <a:moveTo>
                    <a:pt x="1317" y="223"/>
                  </a:moveTo>
                  <a:cubicBezTo>
                    <a:pt x="1147" y="111"/>
                    <a:pt x="978" y="0"/>
                    <a:pt x="759" y="41"/>
                  </a:cubicBezTo>
                  <a:cubicBezTo>
                    <a:pt x="540" y="82"/>
                    <a:pt x="128" y="400"/>
                    <a:pt x="0" y="470"/>
                  </a:cubicBezTo>
                </a:path>
              </a:pathLst>
            </a:custGeom>
            <a:noFill/>
            <a:ln w="76200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6708" name="Text Box 52"/>
          <p:cNvSpPr txBox="1">
            <a:spLocks noChangeArrowheads="1"/>
          </p:cNvSpPr>
          <p:nvPr/>
        </p:nvSpPr>
        <p:spPr bwMode="auto">
          <a:xfrm>
            <a:off x="5356225" y="2028825"/>
            <a:ext cx="1265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i="1">
                <a:solidFill>
                  <a:schemeClr val="bg2"/>
                </a:solidFill>
                <a:latin typeface="Arial" charset="0"/>
              </a:rPr>
              <a:t>Society</a:t>
            </a:r>
          </a:p>
        </p:txBody>
      </p:sp>
      <p:sp>
        <p:nvSpPr>
          <p:cNvPr id="966710" name="Text Box 54"/>
          <p:cNvSpPr txBox="1">
            <a:spLocks noChangeArrowheads="1"/>
          </p:cNvSpPr>
          <p:nvPr/>
        </p:nvSpPr>
        <p:spPr bwMode="auto">
          <a:xfrm>
            <a:off x="3697288" y="2225675"/>
            <a:ext cx="1265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i="1">
                <a:solidFill>
                  <a:srgbClr val="00CC66"/>
                </a:solidFill>
                <a:latin typeface="Arial" charset="0"/>
              </a:rPr>
              <a:t>Nature</a:t>
            </a:r>
          </a:p>
        </p:txBody>
      </p:sp>
      <p:sp>
        <p:nvSpPr>
          <p:cNvPr id="55" name="Text Box 53"/>
          <p:cNvSpPr txBox="1">
            <a:spLocks noChangeArrowheads="1"/>
          </p:cNvSpPr>
          <p:nvPr/>
        </p:nvSpPr>
        <p:spPr bwMode="auto">
          <a:xfrm>
            <a:off x="4460875" y="5268913"/>
            <a:ext cx="4471988" cy="1311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990000"/>
                </a:solidFill>
              </a:rPr>
              <a:t>Bottom-line: </a:t>
            </a:r>
            <a:r>
              <a:rPr lang="en-US"/>
              <a:t>The extractive capability of humanity (and its industrial system) must be balanced with the regenerative capacity of the Earth.</a:t>
            </a:r>
            <a:r>
              <a:rPr lang="en-US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30751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6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6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6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66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66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6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66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66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66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66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66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66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66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66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6674" grpId="0" animBg="1"/>
      <p:bldP spid="966675" grpId="0"/>
      <p:bldP spid="966695" grpId="0"/>
      <p:bldP spid="966708" grpId="0"/>
      <p:bldP spid="966710" grpId="0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Sustainability’s “Triple Bottom Line”</a:t>
            </a:r>
          </a:p>
        </p:txBody>
      </p:sp>
      <p:sp>
        <p:nvSpPr>
          <p:cNvPr id="9220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423863" y="927100"/>
            <a:ext cx="8497887" cy="5308600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dirty="0" smtClean="0"/>
              <a:t>Sustainability is defined in three dimensions: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990000"/>
                </a:solidFill>
              </a:rPr>
              <a:t>Environmental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dirty="0" smtClean="0"/>
              <a:t>Destroying our resources will hurt us long term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dirty="0" smtClean="0"/>
              <a:t>Some materials already getting scarce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990000"/>
                </a:solidFill>
              </a:rPr>
              <a:t>Financial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dirty="0" smtClean="0"/>
              <a:t>Being bankrupt helps nobody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990000"/>
                </a:solidFill>
              </a:rPr>
              <a:t>Social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dirty="0" smtClean="0"/>
              <a:t>Quality of Life should go up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dirty="0" smtClean="0"/>
              <a:t>Workforce education and retention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dirty="0" smtClean="0">
                <a:solidFill>
                  <a:srgbClr val="990000"/>
                </a:solidFill>
              </a:rPr>
              <a:t>Goal is to have win-win-win technologies and solutions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227638" y="3556000"/>
            <a:ext cx="3381375" cy="617538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solidFill>
                  <a:srgbClr val="009900"/>
                </a:solidFill>
              </a:rPr>
              <a:t>“Green Economy”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200940" y="6132623"/>
            <a:ext cx="4114985" cy="584775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009900"/>
                </a:solidFill>
              </a:rPr>
              <a:t>“People-Planet-Profit”</a:t>
            </a:r>
            <a:endParaRPr lang="en-US" sz="3200" b="1" i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8340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Businesses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212" y="976808"/>
            <a:ext cx="8865704" cy="5423991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Legislation:  It’s the Law!</a:t>
            </a:r>
          </a:p>
          <a:p>
            <a:pPr lvl="1"/>
            <a:r>
              <a:rPr lang="en-US" sz="1600" dirty="0" smtClean="0"/>
              <a:t>It’s the law. Clean Air Act, Clean Water Act, etc.</a:t>
            </a:r>
          </a:p>
          <a:p>
            <a:r>
              <a:rPr lang="en-US" sz="2000" dirty="0" smtClean="0"/>
              <a:t>Risk &amp; Liability: Your product can make somebody sick or kill</a:t>
            </a:r>
          </a:p>
          <a:p>
            <a:pPr lvl="1"/>
            <a:r>
              <a:rPr lang="en-US" sz="1600" dirty="0" smtClean="0"/>
              <a:t>Using hazardous materials or processes can be risky and create many liabilities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Customers</a:t>
            </a:r>
            <a:r>
              <a:rPr lang="en-US" sz="2000" dirty="0" smtClean="0"/>
              <a:t>:  Nobody wants a product that kills of injures people, animals, etc.</a:t>
            </a:r>
          </a:p>
          <a:p>
            <a:pPr lvl="1"/>
            <a:r>
              <a:rPr lang="en-US" sz="1600" dirty="0" smtClean="0"/>
              <a:t>Awareness of environmental issues is increasing among customers – especially businesses</a:t>
            </a:r>
          </a:p>
          <a:p>
            <a:pPr lvl="1"/>
            <a:r>
              <a:rPr lang="en-US" sz="1600" dirty="0" smtClean="0"/>
              <a:t>Industrial customers (e.g., Original Equipment Manufacturers) do not want (future) environmental liability for your product.</a:t>
            </a:r>
          </a:p>
          <a:p>
            <a:r>
              <a:rPr lang="en-US" sz="2000" dirty="0"/>
              <a:t>Image: Image is everything </a:t>
            </a:r>
          </a:p>
          <a:p>
            <a:pPr lvl="1"/>
            <a:r>
              <a:rPr lang="en-US" sz="1600" dirty="0"/>
              <a:t>Being “green” is good.</a:t>
            </a:r>
          </a:p>
          <a:p>
            <a:r>
              <a:rPr lang="en-US" sz="2000" dirty="0" smtClean="0"/>
              <a:t>ISO 14000: Your customer tells you to comply with Environmental Management Standard</a:t>
            </a:r>
          </a:p>
          <a:p>
            <a:pPr lvl="1"/>
            <a:r>
              <a:rPr lang="en-US" sz="1600" dirty="0" smtClean="0"/>
              <a:t>ISO 14000 (environmental management standards) certification has become an important element in doing business, like ISO 9000 (quality management standards).</a:t>
            </a:r>
          </a:p>
          <a:p>
            <a:r>
              <a:rPr lang="en-US" sz="2000" dirty="0" smtClean="0"/>
              <a:t>It makes good business sense!</a:t>
            </a:r>
          </a:p>
          <a:p>
            <a:pPr lvl="1"/>
            <a:r>
              <a:rPr lang="en-US" sz="1600" dirty="0" smtClean="0"/>
              <a:t>Less waste = more money!</a:t>
            </a:r>
          </a:p>
          <a:p>
            <a:pPr lvl="1"/>
            <a:r>
              <a:rPr lang="en-US" sz="1600" dirty="0" smtClean="0"/>
              <a:t>Driver for innovation and new creative solutions</a:t>
            </a:r>
          </a:p>
          <a:p>
            <a:endParaRPr 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:\GeorgiaTech\Papers\China_Oct2005_Reman_Pics\P1010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1081"/>
            <a:ext cx="3443515" cy="2582636"/>
          </a:xfrm>
          <a:prstGeom prst="rect">
            <a:avLst/>
          </a:prstGeom>
          <a:noFill/>
        </p:spPr>
      </p:pic>
      <p:pic>
        <p:nvPicPr>
          <p:cNvPr id="40963" name="Picture 3" descr="D:\GeorgiaTech\Proposals\NSF\SISFUR_china\China_Pics_Feb2010\Guangzhou_feb2010 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6253" y="2708257"/>
            <a:ext cx="2897747" cy="2173458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is Everything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Georgia Institute of Technology, 2010</a:t>
            </a:r>
            <a:endParaRPr lang="en-US" dirty="0"/>
          </a:p>
        </p:txBody>
      </p:sp>
      <p:pic>
        <p:nvPicPr>
          <p:cNvPr id="55302" name="Picture 6" descr="D:\GeorgiaTech\Papers\China_Oct2005_Reman_Pics\P10100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055" y="801194"/>
            <a:ext cx="3218608" cy="2413955"/>
          </a:xfrm>
          <a:prstGeom prst="rect">
            <a:avLst/>
          </a:prstGeom>
          <a:noFill/>
        </p:spPr>
      </p:pic>
      <p:pic>
        <p:nvPicPr>
          <p:cNvPr id="55303" name="Picture 7" descr="D:\GeorgiaTech\Papers\China_Oct2005_Reman_Pics\P10101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71063" y="925183"/>
            <a:ext cx="2961519" cy="2221139"/>
          </a:xfrm>
          <a:prstGeom prst="rect">
            <a:avLst/>
          </a:prstGeom>
          <a:noFill/>
        </p:spPr>
      </p:pic>
      <p:pic>
        <p:nvPicPr>
          <p:cNvPr id="15" name="Picture 22" descr="apple protes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6271" y="5238741"/>
            <a:ext cx="2477729" cy="161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79022" y="5473735"/>
            <a:ext cx="4143119" cy="138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9" descr="congo soldi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507038"/>
            <a:ext cx="2024063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D:\GeorgiaTech\Proposals\NSF\SISFUR_china\China_Pics_Feb2010\Guangzhou_feb2010 05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23587" y="992945"/>
            <a:ext cx="2202426" cy="1651931"/>
          </a:xfrm>
          <a:prstGeom prst="rect">
            <a:avLst/>
          </a:prstGeom>
          <a:noFill/>
        </p:spPr>
      </p:pic>
      <p:pic>
        <p:nvPicPr>
          <p:cNvPr id="19" name="Picture 14" descr="child_gold_mine_slave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8941" y="3017317"/>
            <a:ext cx="1995947" cy="2383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Concept: Life Cycle Thinking</a:t>
            </a:r>
            <a:endParaRPr lang="en-US" dirty="0"/>
          </a:p>
        </p:txBody>
      </p:sp>
      <p:sp>
        <p:nvSpPr>
          <p:cNvPr id="1010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4921" y="1060232"/>
            <a:ext cx="8382000" cy="90279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b="1" dirty="0" smtClean="0">
                <a:solidFill>
                  <a:srgbClr val="FF0000"/>
                </a:solidFill>
              </a:rPr>
              <a:t>Instead of “just” manufacturing, also think about environmental and social impacts during a products use, service and end of life</a:t>
            </a:r>
          </a:p>
        </p:txBody>
      </p:sp>
      <p:pic>
        <p:nvPicPr>
          <p:cNvPr id="1010692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892" y="1826702"/>
            <a:ext cx="6159500" cy="2603500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/>
        </p:spPr>
      </p:pic>
      <p:sp>
        <p:nvSpPr>
          <p:cNvPr id="1010693" name="Text Box 5"/>
          <p:cNvSpPr txBox="1">
            <a:spLocks noChangeArrowheads="1"/>
          </p:cNvSpPr>
          <p:nvPr/>
        </p:nvSpPr>
        <p:spPr bwMode="auto">
          <a:xfrm>
            <a:off x="738231" y="4750266"/>
            <a:ext cx="814571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Arial" charset="0"/>
              </a:rPr>
              <a:t>Bras, B. (1997). "Incorporating Environmental Issues in Product Realization." </a:t>
            </a:r>
            <a:r>
              <a:rPr lang="en-US" sz="1000" u="sng" dirty="0">
                <a:latin typeface="Arial" charset="0"/>
              </a:rPr>
              <a:t>United Nations Industry and Environment</a:t>
            </a:r>
            <a:r>
              <a:rPr lang="en-US" sz="1000" dirty="0">
                <a:latin typeface="Arial" charset="0"/>
              </a:rPr>
              <a:t> </a:t>
            </a:r>
            <a:r>
              <a:rPr lang="en-US" sz="1000" b="1" dirty="0">
                <a:latin typeface="Arial" charset="0"/>
              </a:rPr>
              <a:t>20</a:t>
            </a:r>
            <a:r>
              <a:rPr lang="en-US" sz="1000" dirty="0">
                <a:latin typeface="Arial" charset="0"/>
              </a:rPr>
              <a:t>(1-2): 7-13.</a:t>
            </a:r>
          </a:p>
        </p:txBody>
      </p:sp>
      <p:sp>
        <p:nvSpPr>
          <p:cNvPr id="1010694" name="Text Box 6"/>
          <p:cNvSpPr txBox="1">
            <a:spLocks noChangeArrowheads="1"/>
          </p:cNvSpPr>
          <p:nvPr/>
        </p:nvSpPr>
        <p:spPr bwMode="auto">
          <a:xfrm>
            <a:off x="2541865" y="4434106"/>
            <a:ext cx="42448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Schematic of Product Life-Cycle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92155" y="5202922"/>
            <a:ext cx="8382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 full assessment of impacts over a life cycle is called “Life-Cycle Assessment” (LCA) and is codified in ISO 14040 standards.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LCA examines the environmental burdens and impact of a product over its entire life-cycle (see ISO 14040)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Upstream Sustainability Challenges Overseas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8812" y="1196078"/>
            <a:ext cx="6064840" cy="2809780"/>
          </a:xfrm>
        </p:spPr>
        <p:txBody>
          <a:bodyPr/>
          <a:lstStyle/>
          <a:p>
            <a:r>
              <a:rPr lang="en-US" dirty="0" smtClean="0"/>
              <a:t>China, India, etc., are all facing severe environmental, health, and quality of life problems as a result of their industrial growth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As a US designer and firm, you may be contributing to their problems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Georgia Institute of Technology, 2010</a:t>
            </a:r>
            <a:endParaRPr lang="en-US" dirty="0"/>
          </a:p>
        </p:txBody>
      </p:sp>
      <p:pic>
        <p:nvPicPr>
          <p:cNvPr id="56323" name="Picture 3" descr="D:\GeorgiaTech\Proposals\NSF\SISFUR_china\China_Pics_Feb2010\Guangzhou_feb2010 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46688"/>
            <a:ext cx="2814892" cy="2111312"/>
          </a:xfrm>
          <a:prstGeom prst="rect">
            <a:avLst/>
          </a:prstGeom>
          <a:noFill/>
        </p:spPr>
      </p:pic>
      <p:pic>
        <p:nvPicPr>
          <p:cNvPr id="56322" name="Picture 2" descr="D:\GeorgiaTech\Proposals\NSF\SISFUR_china\China_Pics_Feb2010\Guangzhou_feb2010 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7509" y="4535474"/>
            <a:ext cx="3096491" cy="2322526"/>
          </a:xfrm>
          <a:prstGeom prst="rect">
            <a:avLst/>
          </a:prstGeom>
          <a:noFill/>
        </p:spPr>
      </p:pic>
      <p:pic>
        <p:nvPicPr>
          <p:cNvPr id="39940" name="Picture 4" descr="D:\GeorgiaTech\Proposals\NSF\SISFUR_china\China_Pics_Feb2010\Guangzhou_feb2010 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8554" y="4657309"/>
            <a:ext cx="2934056" cy="2200691"/>
          </a:xfrm>
          <a:prstGeom prst="rect">
            <a:avLst/>
          </a:prstGeom>
          <a:noFill/>
        </p:spPr>
      </p:pic>
      <p:pic>
        <p:nvPicPr>
          <p:cNvPr id="8" name="Picture 7" descr="D:\GeorgiaTech\Papers\China_Oct2005_Reman_Pics\P10101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7509" y="1784719"/>
            <a:ext cx="2961519" cy="222113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10292</TotalTime>
  <Words>2097</Words>
  <Application>Microsoft Office PowerPoint</Application>
  <PresentationFormat>On-screen Show (4:3)</PresentationFormat>
  <Paragraphs>352</Paragraphs>
  <Slides>26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Default Design</vt:lpstr>
      <vt:lpstr>Image Document</vt:lpstr>
      <vt:lpstr>Document</vt:lpstr>
      <vt:lpstr>Bitmap Image</vt:lpstr>
      <vt:lpstr>Visio</vt:lpstr>
      <vt:lpstr>Microsoft Excel 97-2003 Worksheet</vt:lpstr>
      <vt:lpstr>Sustainable Design and Manufacturing: Including Environmental and Social Considerations</vt:lpstr>
      <vt:lpstr>A Real Story</vt:lpstr>
      <vt:lpstr>Sustainability: Common Definition</vt:lpstr>
      <vt:lpstr>Sustainability: Working within the Physical Limits</vt:lpstr>
      <vt:lpstr> Sustainability’s “Triple Bottom Line”</vt:lpstr>
      <vt:lpstr>Why do Businesses Care?</vt:lpstr>
      <vt:lpstr>Image is Everything</vt:lpstr>
      <vt:lpstr>Important Concept: Life Cycle Thinking</vt:lpstr>
      <vt:lpstr>Upstream Sustainability Challenges Overseas</vt:lpstr>
      <vt:lpstr>Material Legislation is Everywhere</vt:lpstr>
      <vt:lpstr>EPA and Toxic Release Inventory (TRI)</vt:lpstr>
      <vt:lpstr>EU (&amp; China): Restriction of Hazardous Substances (RoHS)</vt:lpstr>
      <vt:lpstr>Tool: Material Safety Data Sheets (MSDS)</vt:lpstr>
      <vt:lpstr>End Of Life</vt:lpstr>
      <vt:lpstr>WEEE Directive</vt:lpstr>
      <vt:lpstr>Energy</vt:lpstr>
      <vt:lpstr>Product Use Phase – Try to save energy!</vt:lpstr>
      <vt:lpstr>The Water Dimension</vt:lpstr>
      <vt:lpstr>Example - Two Automotive Parts</vt:lpstr>
      <vt:lpstr>Al Process Energy Consumption (kWh/ton)</vt:lpstr>
      <vt:lpstr>Steel Processing Energy Consumption</vt:lpstr>
      <vt:lpstr>Energy Consumption in Manufacturing Sectors</vt:lpstr>
      <vt:lpstr>Regional Variation in Electricity CO2 Emissions</vt:lpstr>
      <vt:lpstr>Opportunities</vt:lpstr>
      <vt:lpstr>Importance of Sound Engineering</vt:lpstr>
      <vt:lpstr>In Closing</vt:lpstr>
    </vt:vector>
  </TitlesOfParts>
  <Company>Georgia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SDM</dc:title>
  <dc:creator>Bert Bras</dc:creator>
  <cp:lastModifiedBy>Bert</cp:lastModifiedBy>
  <cp:revision>1150</cp:revision>
  <cp:lastPrinted>2005-09-29T15:49:03Z</cp:lastPrinted>
  <dcterms:created xsi:type="dcterms:W3CDTF">2003-10-25T21:03:29Z</dcterms:created>
  <dcterms:modified xsi:type="dcterms:W3CDTF">2018-02-13T17:58:35Z</dcterms:modified>
</cp:coreProperties>
</file>