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70" r:id="rId4"/>
    <p:sldId id="259" r:id="rId5"/>
    <p:sldId id="264" r:id="rId6"/>
    <p:sldId id="288" r:id="rId7"/>
    <p:sldId id="266" r:id="rId8"/>
    <p:sldId id="289" r:id="rId9"/>
    <p:sldId id="281" r:id="rId10"/>
    <p:sldId id="284" r:id="rId11"/>
    <p:sldId id="283" r:id="rId12"/>
    <p:sldId id="294" r:id="rId13"/>
    <p:sldId id="295" r:id="rId14"/>
    <p:sldId id="296" r:id="rId15"/>
    <p:sldId id="297" r:id="rId16"/>
    <p:sldId id="298" r:id="rId17"/>
    <p:sldId id="260" r:id="rId18"/>
    <p:sldId id="261" r:id="rId19"/>
    <p:sldId id="291" r:id="rId20"/>
    <p:sldId id="290" r:id="rId21"/>
    <p:sldId id="262" r:id="rId22"/>
    <p:sldId id="293" r:id="rId23"/>
    <p:sldId id="263" r:id="rId24"/>
    <p:sldId id="280" r:id="rId25"/>
    <p:sldId id="267" r:id="rId26"/>
    <p:sldId id="286" r:id="rId27"/>
    <p:sldId id="269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0099CC"/>
    <a:srgbClr val="CC0000"/>
    <a:srgbClr val="006699"/>
    <a:srgbClr val="003366"/>
    <a:srgbClr val="3366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12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1895E717-D9AE-4A26-AB03-1FBDCA931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9" tIns="46149" rIns="92299" bIns="4614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71B74A42-EA2F-481A-9795-95DFCB889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2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8D9F8-F6D8-4638-A53B-A606FC552EE5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3438" indent="-274399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97598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3663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7567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1471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5375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9279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3183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825CC5-78C6-41EE-8FDC-A0D6E547D00D}" type="slidenum">
              <a:rPr lang="en-US" altLang="en-US" sz="1100"/>
              <a:pPr eaLnBrk="1" hangingPunct="1"/>
              <a:t>12</a:t>
            </a:fld>
            <a:endParaRPr lang="en-US" altLang="en-US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416099"/>
            <a:ext cx="5488781" cy="418399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3438" indent="-274399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97598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3663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7567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1471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5375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9279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3183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50B4DF-3710-4894-9C60-DE820E4C1057}" type="slidenum">
              <a:rPr lang="en-US" altLang="en-US" sz="1100"/>
              <a:pPr eaLnBrk="1" hangingPunct="1"/>
              <a:t>13</a:t>
            </a:fld>
            <a:endParaRPr lang="en-US" altLang="en-US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416099"/>
            <a:ext cx="5488781" cy="418399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3438" indent="-274399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97598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3663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7567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1471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5375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9279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3183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64C326-DBD6-4415-9B6D-5A6664A1B79E}" type="slidenum">
              <a:rPr lang="en-US" altLang="en-US" sz="1100"/>
              <a:pPr eaLnBrk="1" hangingPunct="1"/>
              <a:t>14</a:t>
            </a:fld>
            <a:endParaRPr lang="en-US" altLang="en-US" sz="11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416099"/>
            <a:ext cx="5488781" cy="418399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3438" indent="-274399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97598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3663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7567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1471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5375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9279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3183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F3CD50-18B0-419D-AFB0-E8110FFD4F39}" type="slidenum">
              <a:rPr lang="en-US" altLang="en-US" sz="1100"/>
              <a:pPr eaLnBrk="1" hangingPunct="1"/>
              <a:t>15</a:t>
            </a:fld>
            <a:endParaRPr lang="en-US" altLang="en-US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416099"/>
            <a:ext cx="5488781" cy="418399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3438" indent="-274399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97598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3663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75676" indent="-219520" defTabSz="92686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1471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53754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9279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31832" indent="-219520" defTabSz="92686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7818B6-D033-41A2-B997-F05B23F23B81}" type="slidenum">
              <a:rPr lang="en-US" altLang="en-US" sz="1100"/>
              <a:pPr eaLnBrk="1" hangingPunct="1"/>
              <a:t>16</a:t>
            </a:fld>
            <a:endParaRPr lang="en-US" altLang="en-US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416099"/>
            <a:ext cx="5488781" cy="418399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1FD2A-E961-412A-A67D-37F610C28BCC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1B5C-1258-4D54-95FC-3958D6FE6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791F-FD06-4130-98B4-658D04D84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8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3152-5882-407B-8CCA-303A0359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1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22438"/>
            <a:ext cx="4229100" cy="4373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22438"/>
            <a:ext cx="4229100" cy="4373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477000"/>
            <a:ext cx="685800" cy="476250"/>
          </a:xfrm>
          <a:ln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569BB0-40B4-414B-9D69-329BC3993D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6DF6-E6BF-4817-B373-D26F254D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CF81-2E0D-4CD3-BA20-2A71B293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0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22438"/>
            <a:ext cx="42291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22438"/>
            <a:ext cx="42291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0167-409E-475F-8355-5B8B5FD8B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34C2-30DD-4CD6-BC1B-DC3D3D7CC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9EC1-4F1F-4DF6-A98A-D48AF38D5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2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9EB7-1DA2-4832-BC7D-D9E812217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0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801A-800A-4F91-AE39-1D29F214A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448E-9D09-4EBC-ABFB-F25DB38BE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ppt temp - insert 200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22438"/>
            <a:ext cx="861060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624225-64CE-4F41-83A2-22042353E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3366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50000"/>
        </a:spcAft>
        <a:buClr>
          <a:srgbClr val="003366"/>
        </a:buClr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3000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19100"/>
            <a:ext cx="4419600" cy="6019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z="3600" i="1" dirty="0" smtClean="0"/>
              <a:t>Protecting Your Company’s Technology and Products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000" dirty="0" smtClean="0"/>
              <a:t>Georgia Institute of Technology</a:t>
            </a:r>
            <a:br>
              <a:rPr lang="en-US" altLang="en-US" sz="2000" dirty="0" smtClean="0"/>
            </a:br>
            <a:r>
              <a:rPr lang="en-US" altLang="en-US" sz="2000" dirty="0" smtClean="0"/>
              <a:t>January 25, 2016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Daniel E. Sineway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/>
              <a:t>Intellectual Property Attorney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000" dirty="0" smtClean="0"/>
              <a:t>Morris, Manning &amp; Martin, LLP</a:t>
            </a:r>
            <a:endParaRPr lang="en-US" altLang="en-US" sz="2000" b="0" dirty="0" smtClean="0"/>
          </a:p>
        </p:txBody>
      </p:sp>
      <p:pic>
        <p:nvPicPr>
          <p:cNvPr id="3075" name="Picture 6" descr="ppt temp - front 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0C5B605A-AF5F-4739-9546-8784CE24FA78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10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iPhone Patent Drawings</a:t>
            </a:r>
          </a:p>
        </p:txBody>
      </p:sp>
      <p:pic>
        <p:nvPicPr>
          <p:cNvPr id="16388" name="Picture 3" descr="iPhone-patent-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6925"/>
            <a:ext cx="5095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iphone-patent-job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7384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B092D110-027B-41A1-8DD0-0E03023F0DC8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11</a:t>
            </a:fld>
            <a:endParaRPr lang="en-US" alt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Patentable? </a:t>
            </a:r>
          </a:p>
        </p:txBody>
      </p:sp>
      <p:pic>
        <p:nvPicPr>
          <p:cNvPr id="17412" name="Picture 3" descr="ScreenHunter_01 J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1"/>
          <a:stretch>
            <a:fillRect/>
          </a:stretch>
        </p:blipFill>
        <p:spPr bwMode="auto">
          <a:xfrm>
            <a:off x="76200" y="1676400"/>
            <a:ext cx="5791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178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C6AF02-544F-4C1B-9553-D52CCC8F62A5}" type="slidenum">
              <a:rPr lang="en-US" altLang="en-US" sz="14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00" dirty="0" smtClean="0"/>
              <a:t>What is Going on with Patents?  </a:t>
            </a:r>
            <a:br>
              <a:rPr lang="en-US" altLang="en-US" sz="3100" dirty="0" smtClean="0"/>
            </a:br>
            <a:r>
              <a:rPr lang="en-US" altLang="en-US" sz="3100" dirty="0" smtClean="0"/>
              <a:t>Big Deals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373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/>
              <a:t>Recent large patent transactions: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Google sold Motorola Mobility to Lenovo (2014) – but kept most of the patents … wonder why?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Microsoft bought Nokia phone unit for $5 B, license (not buy) patents for $2 B (2013)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AOL sold 925 patents to Microsoft for $1.05 B (billion)(2012)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Microsoft sold 650 patents to Facebook for $550 M (2012).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Interdigital</a:t>
            </a:r>
            <a:r>
              <a:rPr lang="en-US" altLang="en-US" dirty="0" smtClean="0"/>
              <a:t> sold 1700 patents for 3G/LTE to Intel for $375 M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/>
              <a:t>Patent wars being fought in certain key technologies: life sciences, mobile / wireless technologies, 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41893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B83A5-F218-44C2-BC15-BCC594BD4ADC}" type="slidenum">
              <a:rPr lang="en-US" altLang="en-US" sz="14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00" dirty="0" smtClean="0"/>
              <a:t>What is Going on with Patents?</a:t>
            </a:r>
            <a:br>
              <a:rPr lang="en-US" altLang="en-US" sz="3100" dirty="0" smtClean="0"/>
            </a:br>
            <a:r>
              <a:rPr lang="en-US" altLang="en-US" sz="3100" dirty="0" smtClean="0"/>
              <a:t>Big Damages (Top 10 </a:t>
            </a:r>
            <a:r>
              <a:rPr lang="en-US" altLang="en-US" sz="3100" dirty="0" smtClean="0"/>
              <a:t>1995-2013)</a:t>
            </a:r>
            <a:endParaRPr lang="en-US" altLang="en-US" sz="3100" dirty="0" smtClean="0"/>
          </a:p>
        </p:txBody>
      </p:sp>
      <p:graphicFrame>
        <p:nvGraphicFramePr>
          <p:cNvPr id="223235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0481377"/>
              </p:ext>
            </p:extLst>
          </p:nvPr>
        </p:nvGraphicFramePr>
        <p:xfrm>
          <a:off x="838200" y="1676400"/>
          <a:ext cx="8153400" cy="4145280"/>
        </p:xfrm>
        <a:graphic>
          <a:graphicData uri="http://schemas.openxmlformats.org/drawingml/2006/table">
            <a:tbl>
              <a:tblPr/>
              <a:tblGrid>
                <a:gridCol w="838200"/>
                <a:gridCol w="1981200"/>
                <a:gridCol w="2071688"/>
                <a:gridCol w="1738312"/>
                <a:gridCol w="15240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Plaintiff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Defendant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Award 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Centocor Ortho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Abbott Labs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Arthritis 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1,848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Lucent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Microsoft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1,538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Carnegie</a:t>
                      </a:r>
                      <a:r>
                        <a:rPr lang="en-US" baseline="0" dirty="0" smtClean="0"/>
                        <a:t> Mellon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Marvell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Noise</a:t>
                      </a:r>
                      <a:r>
                        <a:rPr lang="en-US" baseline="0" dirty="0" smtClean="0"/>
                        <a:t> reducing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1,169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Samsung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Smartphones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1,049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Monsanto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E.I. </a:t>
                      </a:r>
                      <a:r>
                        <a:rPr lang="en-US" dirty="0" err="1" smtClean="0"/>
                        <a:t>Dupont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Gen.</a:t>
                      </a:r>
                      <a:r>
                        <a:rPr lang="en-US" baseline="0" dirty="0" smtClean="0"/>
                        <a:t> Modified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1,000</a:t>
                      </a:r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Mirror Worlds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Sys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626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Saffran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J&amp;J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593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Eolas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Microsoft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Browser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521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Saffran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 Scientific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Uniloc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USA,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Microsoft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E-Licensing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388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70" name="Rectangle 83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</a:pPr>
            <a:r>
              <a:rPr lang="en-US" altLang="en-US" sz="1700" dirty="0"/>
              <a:t>Source: </a:t>
            </a:r>
            <a:r>
              <a:rPr lang="en-US" altLang="en-US" sz="1700" dirty="0" err="1"/>
              <a:t>PriceWaterhouseCoopers</a:t>
            </a:r>
            <a:r>
              <a:rPr lang="en-US" altLang="en-US" sz="1700" dirty="0"/>
              <a:t> </a:t>
            </a:r>
            <a:r>
              <a:rPr lang="en-US" altLang="en-US" sz="1700" dirty="0" smtClean="0"/>
              <a:t>2013 </a:t>
            </a:r>
            <a:r>
              <a:rPr lang="en-US" altLang="en-US" sz="1700" dirty="0"/>
              <a:t>Patent Litigation Study, page </a:t>
            </a:r>
            <a:r>
              <a:rPr lang="en-US" altLang="en-US" sz="1700" dirty="0" smtClean="0"/>
              <a:t>10 </a:t>
            </a:r>
            <a:r>
              <a:rPr lang="en-US" altLang="en-US" sz="1700" dirty="0"/>
              <a:t>(initial, unadjusted)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3581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766839-3FA8-4E6C-87C2-0C12D8E4C367}" type="slidenum">
              <a:rPr lang="en-US" altLang="en-US" sz="14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00" dirty="0" smtClean="0"/>
              <a:t>What is Going on with Patents?</a:t>
            </a:r>
            <a:br>
              <a:rPr lang="en-US" altLang="en-US" sz="3100" dirty="0" smtClean="0"/>
            </a:br>
            <a:r>
              <a:rPr lang="en-US" altLang="en-US" sz="3100" dirty="0" smtClean="0"/>
              <a:t>Lots of Supreme Court Activity</a:t>
            </a:r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564"/>
              </p:ext>
            </p:extLst>
          </p:nvPr>
        </p:nvGraphicFramePr>
        <p:xfrm>
          <a:off x="533400" y="2133600"/>
          <a:ext cx="8229600" cy="3218607"/>
        </p:xfrm>
        <a:graphic>
          <a:graphicData uri="http://schemas.openxmlformats.org/drawingml/2006/table">
            <a:tbl>
              <a:tblPr/>
              <a:tblGrid>
                <a:gridCol w="2076450"/>
                <a:gridCol w="2419350"/>
                <a:gridCol w="3733800"/>
              </a:tblGrid>
              <a:tr h="823887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Limelight Networks v. Akamai</a:t>
                      </a:r>
                      <a:endParaRPr lang="en-US" i="1" dirty="0"/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Decided </a:t>
                      </a:r>
                      <a:r>
                        <a:rPr lang="en-US" baseline="0" dirty="0" smtClean="0"/>
                        <a:t>2014</a:t>
                      </a:r>
                      <a:endParaRPr lang="en-US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Redirecting requests for internet content; induced infringement?</a:t>
                      </a:r>
                      <a:endParaRPr lang="en-US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0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Nautilus v. </a:t>
                      </a:r>
                      <a:r>
                        <a:rPr lang="en-US" i="1" dirty="0" err="1" smtClean="0"/>
                        <a:t>Biosig</a:t>
                      </a:r>
                      <a:endParaRPr lang="en-US" i="1" dirty="0"/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Decided 2014</a:t>
                      </a:r>
                      <a:endParaRPr lang="en-US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atent invalid</a:t>
                      </a:r>
                      <a:r>
                        <a:rPr lang="en-US" baseline="0" dirty="0" smtClean="0"/>
                        <a:t> due to “indefiniteness” / ambiguous claims?</a:t>
                      </a:r>
                      <a:endParaRPr lang="en-US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39">
                <a:tc>
                  <a:txBody>
                    <a:bodyPr/>
                    <a:lstStyle/>
                    <a:p>
                      <a:r>
                        <a:rPr lang="en-US" i="1" dirty="0" smtClean="0"/>
                        <a:t>Octane Fitness v. ICON</a:t>
                      </a:r>
                      <a:endParaRPr lang="en-US" i="1" dirty="0"/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Decided 2014</a:t>
                      </a:r>
                      <a:endParaRPr lang="en-US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Aware</a:t>
                      </a:r>
                      <a:r>
                        <a:rPr lang="en-US" baseline="0" dirty="0" smtClean="0"/>
                        <a:t> of attorney fees to prevailing party / affect trolls?</a:t>
                      </a:r>
                      <a:endParaRPr lang="en-US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4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CLS Bank</a:t>
                      </a:r>
                      <a:r>
                        <a:rPr lang="en-US" i="1" baseline="0" dirty="0" smtClean="0"/>
                        <a:t> v. Alice Corp.</a:t>
                      </a:r>
                      <a:endParaRPr lang="en-US" i="1" dirty="0"/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Decided 2014</a:t>
                      </a:r>
                      <a:endParaRPr lang="en-US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Are software / business methods patentable subject matter?</a:t>
                      </a:r>
                      <a:endParaRPr lang="en-US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194476-040D-46A7-A593-407BD2F88831}" type="slidenum">
              <a:rPr lang="en-US" altLang="en-US" sz="14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z="3100" smtClean="0"/>
              <a:t>What is Going on with Patents? Patent Wars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2819400" cy="3581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Nowadays, it is mostly Apple v. Samsung</a:t>
            </a:r>
          </a:p>
          <a:p>
            <a:pPr eaLnBrk="1" hangingPunct="1"/>
            <a:r>
              <a:rPr lang="en-US" altLang="en-US" smtClean="0"/>
              <a:t>Graphic: Smartphone Patent Wars</a:t>
            </a:r>
          </a:p>
          <a:p>
            <a:pPr eaLnBrk="1" hangingPunct="1"/>
            <a:r>
              <a:rPr lang="en-US" altLang="en-US" smtClean="0"/>
              <a:t>PC Magazine (January 2012)</a:t>
            </a:r>
          </a:p>
        </p:txBody>
      </p:sp>
      <p:pic>
        <p:nvPicPr>
          <p:cNvPr id="6149" name="Picture 7" descr="Smartphone Patent S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8975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4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EA8A6-4517-4B92-A8BA-37FDAF31BEE9}" type="slidenum">
              <a:rPr lang="en-US" altLang="en-US" sz="14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00" dirty="0" smtClean="0"/>
              <a:t>What is Going on with Patents?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8768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1900" dirty="0" smtClean="0"/>
              <a:t>“TROLLS” (a/k/a “non-practicing entities” or “patent monetization entities”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1900" dirty="0" smtClean="0"/>
              <a:t>Patents often broad, often early, often of questionable validity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1900" dirty="0" smtClean="0"/>
              <a:t>Examples: scan-to-email, QR </a:t>
            </a:r>
            <a:r>
              <a:rPr lang="en-US" altLang="en-US" sz="2000" dirty="0" smtClean="0"/>
              <a:t>codes in coupons, promotions in text messages, podcasts, pull-down menus on websites</a:t>
            </a:r>
            <a:endParaRPr lang="en-US" altLang="en-US" sz="19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1900" dirty="0" smtClean="0"/>
              <a:t>Important note that many fail to remember:  </a:t>
            </a:r>
            <a:r>
              <a:rPr lang="en-US" altLang="en-US" sz="1900" b="1" i="1" dirty="0" smtClean="0"/>
              <a:t>NPEs “Make Market” for IP value</a:t>
            </a:r>
          </a:p>
        </p:txBody>
      </p:sp>
      <p:pic>
        <p:nvPicPr>
          <p:cNvPr id="7173" name="Picture 4" descr="H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86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9E5BA616-AD60-482D-B26A-2F2DE9FBB5CE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17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Copyright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Protects original works of authorship fixed in a tangible medium (books, movies, paintings, sculpture, software, etc.)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Protects the </a:t>
            </a:r>
            <a:r>
              <a:rPr lang="en-US" altLang="en-US" sz="2400" u="sng" dirty="0" smtClean="0"/>
              <a:t>expression</a:t>
            </a:r>
            <a:r>
              <a:rPr lang="en-US" altLang="en-US" sz="2400" dirty="0" smtClean="0"/>
              <a:t> of an idea, not the idea itself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Software is protectable via copyright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Protection is against </a:t>
            </a:r>
            <a:r>
              <a:rPr lang="en-US" altLang="en-US" sz="2400" u="sng" dirty="0" smtClean="0"/>
              <a:t>copying</a:t>
            </a:r>
            <a:r>
              <a:rPr lang="en-US" altLang="en-US" sz="2400" dirty="0" smtClean="0"/>
              <a:t> -- independent creation is a defense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Only “modicum of creativity” required</a:t>
            </a:r>
            <a:endParaRPr lang="en-US" alt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66" y="4876800"/>
            <a:ext cx="1295400" cy="130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B007F9AF-13AF-4ED4-903F-62D8AF54B9FA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18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Copyright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en-US" altLang="en-US" sz="2800" smtClean="0"/>
              <a:t>How to protect?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sz="2400" smtClean="0"/>
              <a:t>Automatic protection, but enhanced protection for </a:t>
            </a:r>
            <a:r>
              <a:rPr lang="en-US" altLang="en-US" sz="2400" u="sng" smtClean="0"/>
              <a:t>registration</a:t>
            </a:r>
            <a:r>
              <a:rPr lang="en-US" altLang="en-US" sz="2400" smtClean="0"/>
              <a:t> (damages, prerequisite to lawsuit, etc.)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sz="2400" smtClean="0"/>
              <a:t>“Poor man’s copyright” = not real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sz="2400" smtClean="0"/>
              <a:t>Copyright notices are recommended</a:t>
            </a:r>
          </a:p>
          <a:p>
            <a:pPr lvl="2" eaLnBrk="1" hangingPunct="1">
              <a:spcAft>
                <a:spcPct val="0"/>
              </a:spcAft>
              <a:buFontTx/>
              <a:buNone/>
            </a:pPr>
            <a:endParaRPr lang="en-US" altLang="en-US" sz="2000" i="1" smtClean="0">
              <a:cs typeface="Arial" charset="0"/>
            </a:endParaRPr>
          </a:p>
          <a:p>
            <a:pPr lvl="1" eaLnBrk="1" hangingPunct="1">
              <a:spcAft>
                <a:spcPct val="0"/>
              </a:spcAft>
              <a:buFontTx/>
              <a:buNone/>
            </a:pPr>
            <a:endParaRPr lang="en-US" altLang="en-US" sz="2400" i="1" smtClean="0"/>
          </a:p>
          <a:p>
            <a:pPr lvl="2" eaLnBrk="1" hangingPunct="1">
              <a:buFontTx/>
              <a:buNone/>
            </a:pPr>
            <a:endParaRPr lang="en-US" altLang="en-US" sz="2000" smtClean="0"/>
          </a:p>
        </p:txBody>
      </p:sp>
      <p:pic>
        <p:nvPicPr>
          <p:cNvPr id="8197" name="Picture 4" descr="ScreenHunter_03 J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6814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Copyrightable?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F0167-409E-475F-8355-5B8B5FD8B2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799"/>
            <a:ext cx="3505200" cy="26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14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Humor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E6DF6-E6BF-4817-B373-D26F254D67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676400"/>
            <a:ext cx="393589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8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Copyrightable?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E6DF6-E6BF-4817-B373-D26F254D67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369566" cy="21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0ECE4594-E6EF-4D71-8E1B-1AFB04109BDF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21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Trademark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dirty="0" smtClean="0"/>
              <a:t>Protects brands or product names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000" dirty="0" smtClean="0"/>
              <a:t>Protects “goodwill” – can keep competitors from “free-riding” on the brand and customer satisfaction you have built.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dirty="0" smtClean="0"/>
              <a:t>Used to identify the “source” of goods or services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dirty="0" smtClean="0"/>
              <a:t>Priority of use in commerce is important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dirty="0" smtClean="0"/>
              <a:t>Confusingly similar marks are not allowed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But, consider                             and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1900" dirty="0" smtClean="0"/>
          </a:p>
        </p:txBody>
      </p:sp>
      <p:pic>
        <p:nvPicPr>
          <p:cNvPr id="9221" name="Picture 4" descr="Delta_Air_Line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4637088"/>
            <a:ext cx="20605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ANd9GcTG8v-YXoH5ElxFBFSqGXwhmivA2aOOMFBN6aY0eq4GkC5seBTR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86288"/>
            <a:ext cx="17526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0ECE4594-E6EF-4D71-8E1B-1AFB04109BDF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22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Trademark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3200" dirty="0" smtClean="0"/>
              <a:t>Spectrum of Protection: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dirty="0" smtClean="0"/>
              <a:t>Fanciful (KODAK)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dirty="0" smtClean="0"/>
              <a:t>Arbitrary (APPLE)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dirty="0" smtClean="0"/>
              <a:t>Suggestive (CITIBANK)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dirty="0" smtClean="0"/>
              <a:t>Descriptive (FRESH MARKET)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 smtClean="0"/>
              <a:t>But consider, “inherently distinctive”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dirty="0" smtClean="0"/>
              <a:t>Generic (AUTOMOBILE)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6571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DAE2566E-63C8-469F-A17D-4879C1962075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23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Trademark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smtClean="0"/>
              <a:t>How to Protect?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z="2400" smtClean="0"/>
              <a:t>Common law protection based on use in commerce, but limited to scope of actual use (use “TM”)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z="2400" smtClean="0"/>
              <a:t>Can file for federal trademark registration for increased rights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z="2200" smtClean="0"/>
              <a:t>Immediate nationwide rights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z="2200" smtClean="0"/>
              <a:t>Potential for increased damages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z="2200" smtClean="0"/>
              <a:t>Confers right to use </a:t>
            </a:r>
            <a:r>
              <a:rPr lang="en-US" altLang="en-US" sz="2200" smtClean="0">
                <a:cs typeface="Arial" charset="0"/>
              </a:rPr>
              <a:t>® symbol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z="2200" smtClean="0">
                <a:cs typeface="Arial" charset="0"/>
              </a:rPr>
              <a:t>Mark is “findable” by others that may use potentially infringing marks</a:t>
            </a:r>
            <a:endParaRPr lang="en-US" altLang="en-US" sz="2200" smtClean="0"/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z="2400" smtClean="0"/>
              <a:t>Searching to avoid other marks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F3786E26-7D95-43D1-A46D-56AC88BE73A7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24</a:t>
            </a:fld>
            <a:endParaRPr lang="en-US" altLang="en-US" sz="1400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Most Valuable Brands -- 2015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77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97DE8048-879A-469A-A261-F4E6D0F46FBA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25</a:t>
            </a:fld>
            <a:endParaRPr lang="en-US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Trade Secret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600" smtClean="0"/>
              <a:t>Generally: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mtClean="0"/>
              <a:t>Protects information that is not generally known and has value because not generally known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mtClean="0"/>
              <a:t>Must undertake efforts to maintain secrecy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mtClean="0"/>
              <a:t>No limit on protection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mtClean="0"/>
              <a:t>No filings or registrations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600" smtClean="0"/>
              <a:t>How to Protect: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</a:pPr>
            <a:r>
              <a:rPr lang="en-US" altLang="en-US" smtClean="0"/>
              <a:t>Requires affirmative steps to protect secrecy, such as employment agreements, non-disclosure agreements, policies regarding secrecy, physical barriers, etc.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844F5026-4752-4289-8482-BF5969157114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26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Why Do Companies Pursue IP?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 smtClean="0"/>
              <a:t>Add value to company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 smtClean="0"/>
              <a:t>Protection</a:t>
            </a:r>
            <a:endParaRPr lang="en-US" altLang="en-US" sz="2900" dirty="0"/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 smtClean="0"/>
              <a:t>Competitive advantage (barrier to entry)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 smtClean="0"/>
              <a:t>Bargaining chips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 smtClean="0"/>
              <a:t>Enforcement / Monetization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 smtClean="0"/>
              <a:t>Administrative efficiencies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en-US" altLang="en-US" sz="2900" dirty="0" smtClean="0"/>
              <a:t>Discrete properties that can be bought, sold, and traded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/>
          </a:p>
          <a:p>
            <a:pPr eaLnBrk="1" hangingPunct="1">
              <a:buFontTx/>
              <a:buChar char="•"/>
            </a:pPr>
            <a:endParaRPr lang="en-US" altLang="en-US" dirty="0" smtClean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t="10441" r="15367" b="7261"/>
          <a:stretch/>
        </p:blipFill>
        <p:spPr>
          <a:xfrm>
            <a:off x="7217485" y="1981200"/>
            <a:ext cx="1676400" cy="25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E168F642-1BA5-46B1-9D51-1EC87E448583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27</a:t>
            </a:fld>
            <a:endParaRPr lang="en-US" altLang="en-US" sz="1400" smtClean="0"/>
          </a:p>
        </p:txBody>
      </p: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                  Thanks!</a:t>
            </a:r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altLang="en-US" dirty="0" smtClean="0"/>
          </a:p>
          <a:p>
            <a:pPr algn="ctr" eaLnBrk="1" hangingPunct="1"/>
            <a:endParaRPr lang="en-US" altLang="en-US" dirty="0" smtClean="0"/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Daniel E. Sineway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/>
              <a:t>Intellectual Property Attorney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/>
              <a:t>Morris, Manning &amp; Martin, LLP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/>
              <a:t>404-364-7421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/>
              <a:t>dsineway@mmmlaw.com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45BE1C7E-8755-4D6D-BE8F-EC39C697CE5B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3</a:t>
            </a:fld>
            <a:endParaRPr lang="en-US" altLang="en-US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10600" cy="4373562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600" dirty="0" smtClean="0"/>
              <a:t>Intellectual Property Overview</a:t>
            </a:r>
          </a:p>
          <a:p>
            <a:pPr lvl="1" eaLnBrk="1" hangingPunct="1">
              <a:buFontTx/>
              <a:buChar char="•"/>
            </a:pPr>
            <a:r>
              <a:rPr lang="en-US" altLang="en-US" sz="3600" dirty="0" smtClean="0"/>
              <a:t>Discuss Importance of IP</a:t>
            </a:r>
          </a:p>
          <a:p>
            <a:pPr lvl="1" eaLnBrk="1" hangingPunct="1">
              <a:buFontTx/>
              <a:buChar char="•"/>
            </a:pPr>
            <a:r>
              <a:rPr lang="en-US" altLang="en-US" sz="3600" dirty="0" smtClean="0"/>
              <a:t>Questions</a:t>
            </a:r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D746D80A-05E3-490E-997E-3E53DB7CC4BD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4</a:t>
            </a:fld>
            <a:endParaRPr lang="en-US" altLang="en-US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828800"/>
            <a:ext cx="8610600" cy="4373563"/>
          </a:xfrm>
        </p:spPr>
        <p:txBody>
          <a:bodyPr/>
          <a:lstStyle/>
          <a:p>
            <a:pPr marL="341313" indent="-341313" eaLnBrk="1" hangingPunct="1">
              <a:spcAft>
                <a:spcPct val="30000"/>
              </a:spcAft>
            </a:pPr>
            <a:r>
              <a:rPr lang="en-US" altLang="en-US" sz="2600" b="1" dirty="0"/>
              <a:t>Patent</a:t>
            </a:r>
            <a:r>
              <a:rPr lang="en-US" altLang="en-US" sz="2600" dirty="0"/>
              <a:t> – Protects “inventions” in the form of processes, machines, compositions of matter, and articles of </a:t>
            </a:r>
            <a:r>
              <a:rPr lang="en-US" altLang="en-US" sz="2600" dirty="0" smtClean="0"/>
              <a:t>manufacture</a:t>
            </a:r>
            <a:endParaRPr lang="en-US" altLang="en-US" sz="2600" b="1" dirty="0" smtClean="0"/>
          </a:p>
          <a:p>
            <a:pPr marL="341313" indent="-341313" eaLnBrk="1" hangingPunct="1">
              <a:spcAft>
                <a:spcPct val="30000"/>
              </a:spcAft>
            </a:pPr>
            <a:r>
              <a:rPr lang="en-US" altLang="en-US" sz="2600" b="1" dirty="0" smtClean="0"/>
              <a:t>Copyright</a:t>
            </a:r>
            <a:r>
              <a:rPr lang="en-US" altLang="en-US" sz="2600" dirty="0" smtClean="0"/>
              <a:t> – Protects original works of authorship</a:t>
            </a:r>
          </a:p>
          <a:p>
            <a:pPr marL="341313" indent="-341313" eaLnBrk="1" hangingPunct="1">
              <a:spcAft>
                <a:spcPct val="30000"/>
              </a:spcAft>
            </a:pPr>
            <a:r>
              <a:rPr lang="en-US" altLang="en-US" sz="2600" b="1" dirty="0" smtClean="0"/>
              <a:t>Trademark</a:t>
            </a:r>
            <a:r>
              <a:rPr lang="en-US" altLang="en-US" sz="2600" dirty="0" smtClean="0"/>
              <a:t> – Protects brands or product names</a:t>
            </a:r>
          </a:p>
          <a:p>
            <a:pPr marL="341313" indent="-341313" eaLnBrk="1" hangingPunct="1">
              <a:spcAft>
                <a:spcPct val="30000"/>
              </a:spcAft>
            </a:pPr>
            <a:r>
              <a:rPr lang="en-US" altLang="en-US" sz="2600" b="1" dirty="0" smtClean="0"/>
              <a:t>Trade Secret</a:t>
            </a:r>
            <a:r>
              <a:rPr lang="en-US" altLang="en-US" sz="2600" dirty="0" smtClean="0"/>
              <a:t> – Protects information that is not generally known, and has economic value because it is not generally known</a:t>
            </a:r>
          </a:p>
          <a:p>
            <a:pPr marL="341313" indent="-341313" eaLnBrk="1" hangingPunct="1">
              <a:spcAft>
                <a:spcPct val="30000"/>
              </a:spcAft>
            </a:pPr>
            <a:endParaRPr lang="en-US" altLang="en-US" sz="2600" dirty="0" smtClean="0"/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12954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Four Primary Areas of </a:t>
            </a:r>
            <a:br>
              <a:rPr lang="en-US" altLang="en-US" smtClean="0"/>
            </a:br>
            <a:r>
              <a:rPr lang="en-US" altLang="en-US" smtClean="0"/>
              <a:t>Intellectual Property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D9CED3E9-4B75-40AC-9F92-C503ADB55DAC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5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Protects new and useful processes, machines, articles of manufacture, and compositions of matter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Prevents others from making, using, selling, etc. the patented subject matter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Patents </a:t>
            </a:r>
            <a:r>
              <a:rPr lang="en-US" altLang="en-US" sz="2400" u="sng" dirty="0" smtClean="0"/>
              <a:t>must</a:t>
            </a:r>
            <a:r>
              <a:rPr lang="en-US" altLang="en-US" sz="2400" dirty="0" smtClean="0"/>
              <a:t> be applied for within one (1) year of any public use, public disclosure, or offer for sale of a technology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Novel (§102) and nonobvious (§103)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Software is protectable (probably)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 smtClean="0"/>
              <a:t>Limited monopoly</a:t>
            </a:r>
          </a:p>
          <a:p>
            <a:pPr lvl="1" eaLnBrk="1" hangingPunct="1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280A-B293-40E9-9632-74970B3E256C}" type="slidenum">
              <a:rPr lang="en-US" altLang="en-US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8786" name="Rectangle 2"/>
          <p:cNvSpPr>
            <a:spLocks noChangeArrowheads="1"/>
          </p:cNvSpPr>
          <p:nvPr/>
        </p:nvSpPr>
        <p:spPr bwMode="auto">
          <a:xfrm>
            <a:off x="1524000" y="4572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rgbClr val="003366"/>
                </a:solidFill>
                <a:latin typeface="Arial" charset="0"/>
              </a:defRPr>
            </a:lvl1pPr>
            <a:lvl2pPr algn="ctr">
              <a:defRPr sz="3600" b="1">
                <a:solidFill>
                  <a:srgbClr val="003366"/>
                </a:solidFill>
                <a:latin typeface="Arial" charset="0"/>
              </a:defRPr>
            </a:lvl2pPr>
            <a:lvl3pPr algn="ctr">
              <a:defRPr sz="3600" b="1">
                <a:solidFill>
                  <a:srgbClr val="003366"/>
                </a:solidFill>
                <a:latin typeface="Arial" charset="0"/>
              </a:defRPr>
            </a:lvl3pPr>
            <a:lvl4pPr algn="ctr">
              <a:defRPr sz="3600" b="1">
                <a:solidFill>
                  <a:srgbClr val="003366"/>
                </a:solidFill>
                <a:latin typeface="Arial" charset="0"/>
              </a:defRPr>
            </a:lvl4pPr>
            <a:lvl5pPr algn="ctr">
              <a:defRPr sz="3600" b="1">
                <a:solidFill>
                  <a:srgbClr val="003366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What is </a:t>
            </a:r>
            <a:r>
              <a:rPr lang="en-US" altLang="en-US" u="sng" smtClean="0"/>
              <a:t>Not</a:t>
            </a:r>
            <a:r>
              <a:rPr lang="en-US" altLang="en-US" smtClean="0"/>
              <a:t> Patentable?</a:t>
            </a:r>
          </a:p>
        </p:txBody>
      </p:sp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457200" y="1828800"/>
            <a:ext cx="830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006699"/>
                  </a:outerShdw>
                </a:effectLst>
              </a14:hiddenEffects>
            </a:ext>
          </a:extLst>
        </p:spPr>
        <p:txBody>
          <a:bodyPr/>
          <a:lstStyle>
            <a:lvl1pPr marL="230188" indent="-230188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628650" indent="-284163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635125" indent="-38100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112963" indent="-34290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549525" indent="-34290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006725" indent="-342900" fontAlgn="base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463925" indent="-342900" fontAlgn="base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921125" indent="-342900" fontAlgn="base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378325" indent="-342900" fontAlgn="base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en-US" altLang="en-US" sz="2800" dirty="0" smtClean="0">
                <a:solidFill>
                  <a:srgbClr val="000000"/>
                </a:solidFill>
              </a:rPr>
              <a:t>Laws of nature</a:t>
            </a:r>
          </a:p>
          <a:p>
            <a:pPr fontAlgn="base"/>
            <a:r>
              <a:rPr lang="en-US" altLang="en-US" sz="2800" dirty="0" smtClean="0">
                <a:solidFill>
                  <a:srgbClr val="000000"/>
                </a:solidFill>
              </a:rPr>
              <a:t>Natural phenomena</a:t>
            </a:r>
          </a:p>
          <a:p>
            <a:pPr fontAlgn="base"/>
            <a:r>
              <a:rPr lang="en-US" altLang="en-US" sz="2800" dirty="0" smtClean="0">
                <a:solidFill>
                  <a:srgbClr val="000000"/>
                </a:solidFill>
              </a:rPr>
              <a:t>Abstract ideas (</a:t>
            </a:r>
            <a:r>
              <a:rPr lang="en-US" altLang="en-US" sz="2800" i="1" dirty="0" smtClean="0">
                <a:solidFill>
                  <a:srgbClr val="000000"/>
                </a:solidFill>
              </a:rPr>
              <a:t>e.g.</a:t>
            </a:r>
            <a:r>
              <a:rPr lang="en-US" altLang="en-US" sz="2800" dirty="0" smtClean="0">
                <a:solidFill>
                  <a:srgbClr val="000000"/>
                </a:solidFill>
              </a:rPr>
              <a:t> pure mathematical algorithms)</a:t>
            </a:r>
          </a:p>
          <a:p>
            <a:pPr fontAlgn="base"/>
            <a:r>
              <a:rPr lang="en-US" altLang="en-US" sz="2800" dirty="0" smtClean="0">
                <a:solidFill>
                  <a:srgbClr val="000000"/>
                </a:solidFill>
              </a:rPr>
              <a:t>Printed matter</a:t>
            </a:r>
          </a:p>
          <a:p>
            <a:pPr fontAlgn="base"/>
            <a:r>
              <a:rPr lang="en-US" altLang="en-US" sz="2800" dirty="0" smtClean="0">
                <a:solidFill>
                  <a:srgbClr val="000000"/>
                </a:solidFill>
              </a:rPr>
              <a:t>An inoperable device (</a:t>
            </a:r>
            <a:r>
              <a:rPr lang="en-US" altLang="en-US" sz="2800" i="1" dirty="0" smtClean="0">
                <a:solidFill>
                  <a:srgbClr val="000000"/>
                </a:solidFill>
              </a:rPr>
              <a:t>e.g.</a:t>
            </a:r>
            <a:r>
              <a:rPr lang="en-US" altLang="en-US" sz="2800" dirty="0" smtClean="0">
                <a:solidFill>
                  <a:srgbClr val="000000"/>
                </a:solidFill>
              </a:rPr>
              <a:t> a perpetual motion machine; cold fusion device)</a:t>
            </a:r>
          </a:p>
        </p:txBody>
      </p:sp>
    </p:spTree>
    <p:extLst>
      <p:ext uri="{BB962C8B-B14F-4D97-AF65-F5344CB8AC3E}">
        <p14:creationId xmlns:p14="http://schemas.microsoft.com/office/powerpoint/2010/main" val="4396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1A0A7B82-9843-44BA-B092-E585EE8C060A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7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en-US" altLang="en-US" sz="2800" smtClean="0"/>
              <a:t>How to Protect?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sz="2400" smtClean="0"/>
              <a:t>Must file patent application with US Patent &amp; Trademark Office (USPTO)</a:t>
            </a:r>
          </a:p>
          <a:p>
            <a:pPr lvl="2" eaLnBrk="1" hangingPunct="1">
              <a:spcAft>
                <a:spcPct val="0"/>
              </a:spcAft>
            </a:pPr>
            <a:r>
              <a:rPr lang="en-US" altLang="en-US" sz="2200" smtClean="0"/>
              <a:t>Patent application is a detailed document that describes how to make and use a given technology</a:t>
            </a:r>
          </a:p>
          <a:p>
            <a:pPr lvl="2" eaLnBrk="1" hangingPunct="1">
              <a:spcAft>
                <a:spcPct val="0"/>
              </a:spcAft>
            </a:pPr>
            <a:r>
              <a:rPr lang="en-US" altLang="en-US" sz="2200" smtClean="0"/>
              <a:t>Often have to “negotiate” with patent examiners to amend application and settle on allowable scope of patent protection</a:t>
            </a:r>
          </a:p>
          <a:p>
            <a:pPr lvl="2" eaLnBrk="1" hangingPunct="1">
              <a:spcAft>
                <a:spcPct val="0"/>
              </a:spcAft>
              <a:buFontTx/>
              <a:buNone/>
            </a:pPr>
            <a:endParaRPr lang="en-US" altLang="en-US" sz="2200" smtClean="0"/>
          </a:p>
          <a:p>
            <a:pPr lvl="1" eaLnBrk="1" hangingPunct="1">
              <a:spcAft>
                <a:spcPct val="0"/>
              </a:spcAft>
            </a:pPr>
            <a:r>
              <a:rPr lang="en-US" altLang="en-US" sz="2400" smtClean="0"/>
              <a:t>“Provisional” applications provide temporary protection at (typically) low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E6DF6-E6BF-4817-B373-D26F254D67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49744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2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003366"/>
              </a:buCl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</a:pPr>
            <a:fld id="{9B166D3F-C130-4358-BBB6-67F7F8EDE29E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t>9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Advantages of Patent Protection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smtClean="0"/>
              <a:t>Generally highest level of protection for IP</a:t>
            </a:r>
          </a:p>
          <a:p>
            <a:pPr eaLnBrk="1" hangingPunct="1"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smtClean="0"/>
              <a:t>Typically greatest monetary damages upon infringement</a:t>
            </a:r>
          </a:p>
          <a:p>
            <a:pPr eaLnBrk="1" hangingPunct="1"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smtClean="0"/>
              <a:t>Patents generally add value to a company, even if they are never used or enforced</a:t>
            </a:r>
          </a:p>
          <a:p>
            <a:pPr eaLnBrk="1" hangingPunct="1"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smtClean="0"/>
              <a:t>Deterrent</a:t>
            </a:r>
          </a:p>
          <a:p>
            <a:pPr eaLnBrk="1" hangingPunct="1"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smtClean="0"/>
              <a:t>Discrete property</a:t>
            </a:r>
          </a:p>
          <a:p>
            <a:pPr eaLnBrk="1" hangingPunct="1">
              <a:spcBef>
                <a:spcPct val="10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smtClean="0"/>
              <a:t>Marketing -- “patented technology” or “patent pending”</a:t>
            </a:r>
          </a:p>
          <a:p>
            <a:pPr eaLnBrk="1" hangingPunct="1">
              <a:buFontTx/>
              <a:buChar char="•"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6681</TotalTime>
  <Words>1113</Words>
  <Application>Microsoft Office PowerPoint</Application>
  <PresentationFormat>On-screen Show (4:3)</PresentationFormat>
  <Paragraphs>241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title</vt:lpstr>
      <vt:lpstr>Protecting Your Company’s Technology and Products  Georgia Institute of Technology January 25, 2016  Daniel E. Sineway Intellectual Property Attorney  Morris, Manning &amp; Martin, LLP</vt:lpstr>
      <vt:lpstr>Patent Humor</vt:lpstr>
      <vt:lpstr>Agenda</vt:lpstr>
      <vt:lpstr>Four Primary Areas of  Intellectual Property Law</vt:lpstr>
      <vt:lpstr>Patent</vt:lpstr>
      <vt:lpstr>PowerPoint Presentation</vt:lpstr>
      <vt:lpstr>Patent</vt:lpstr>
      <vt:lpstr>Patent</vt:lpstr>
      <vt:lpstr>Advantages of Patent Protection</vt:lpstr>
      <vt:lpstr>iPhone Patent Drawings</vt:lpstr>
      <vt:lpstr>Patentable? </vt:lpstr>
      <vt:lpstr>What is Going on with Patents?   Big Deals</vt:lpstr>
      <vt:lpstr>What is Going on with Patents? Big Damages (Top 10 1995-2013)</vt:lpstr>
      <vt:lpstr>What is Going on with Patents? Lots of Supreme Court Activity</vt:lpstr>
      <vt:lpstr>What is Going on with Patents? Patent Wars</vt:lpstr>
      <vt:lpstr>What is Going on with Patents? </vt:lpstr>
      <vt:lpstr>Copyright</vt:lpstr>
      <vt:lpstr>Copyright</vt:lpstr>
      <vt:lpstr>Copyright</vt:lpstr>
      <vt:lpstr>Copyright</vt:lpstr>
      <vt:lpstr>Trademark</vt:lpstr>
      <vt:lpstr>Trademark</vt:lpstr>
      <vt:lpstr>Trademark</vt:lpstr>
      <vt:lpstr>Most Valuable Brands -- 2015</vt:lpstr>
      <vt:lpstr>Trade Secret</vt:lpstr>
      <vt:lpstr>Why Do Companies Pursue IP?</vt:lpstr>
      <vt:lpstr>                  Thanks!</vt:lpstr>
    </vt:vector>
  </TitlesOfParts>
  <Company>Morris, Manning &amp; Martin,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Morris, Manning &amp; Martin, LLP</dc:creator>
  <cp:lastModifiedBy>Daniel E. Sineway</cp:lastModifiedBy>
  <cp:revision>106</cp:revision>
  <cp:lastPrinted>2011-07-05T15:23:17Z</cp:lastPrinted>
  <dcterms:created xsi:type="dcterms:W3CDTF">2008-09-23T20:14:18Z</dcterms:created>
  <dcterms:modified xsi:type="dcterms:W3CDTF">2016-01-25T13:19:12Z</dcterms:modified>
</cp:coreProperties>
</file>